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355" r:id="rId3"/>
    <p:sldId id="319" r:id="rId4"/>
    <p:sldId id="320" r:id="rId5"/>
    <p:sldId id="321" r:id="rId6"/>
    <p:sldId id="322" r:id="rId7"/>
    <p:sldId id="325" r:id="rId8"/>
    <p:sldId id="323" r:id="rId9"/>
    <p:sldId id="326" r:id="rId10"/>
    <p:sldId id="327" r:id="rId11"/>
    <p:sldId id="333" r:id="rId12"/>
    <p:sldId id="332" r:id="rId13"/>
    <p:sldId id="331" r:id="rId14"/>
    <p:sldId id="330" r:id="rId15"/>
    <p:sldId id="329" r:id="rId16"/>
    <p:sldId id="334" r:id="rId17"/>
    <p:sldId id="337" r:id="rId18"/>
    <p:sldId id="328" r:id="rId19"/>
    <p:sldId id="336" r:id="rId20"/>
    <p:sldId id="335" r:id="rId21"/>
    <p:sldId id="356" r:id="rId22"/>
    <p:sldId id="338" r:id="rId23"/>
    <p:sldId id="345" r:id="rId24"/>
    <p:sldId id="344" r:id="rId25"/>
    <p:sldId id="343" r:id="rId26"/>
    <p:sldId id="342" r:id="rId27"/>
    <p:sldId id="341" r:id="rId28"/>
    <p:sldId id="340" r:id="rId29"/>
    <p:sldId id="339" r:id="rId30"/>
    <p:sldId id="350" r:id="rId31"/>
    <p:sldId id="349" r:id="rId32"/>
    <p:sldId id="348" r:id="rId33"/>
    <p:sldId id="347" r:id="rId34"/>
    <p:sldId id="346" r:id="rId35"/>
    <p:sldId id="354" r:id="rId36"/>
    <p:sldId id="313" r:id="rId37"/>
    <p:sldId id="314" r:id="rId38"/>
    <p:sldId id="315" r:id="rId39"/>
    <p:sldId id="289" r:id="rId40"/>
    <p:sldId id="316" r:id="rId41"/>
    <p:sldId id="317" r:id="rId42"/>
    <p:sldId id="318" r:id="rId43"/>
    <p:sldId id="291" r:id="rId44"/>
    <p:sldId id="295" r:id="rId45"/>
    <p:sldId id="290" r:id="rId46"/>
    <p:sldId id="293" r:id="rId47"/>
    <p:sldId id="294" r:id="rId48"/>
    <p:sldId id="296" r:id="rId49"/>
    <p:sldId id="297" r:id="rId50"/>
    <p:sldId id="302" r:id="rId51"/>
    <p:sldId id="292" r:id="rId52"/>
    <p:sldId id="301" r:id="rId53"/>
    <p:sldId id="300" r:id="rId54"/>
    <p:sldId id="299" r:id="rId55"/>
    <p:sldId id="304" r:id="rId56"/>
    <p:sldId id="305" r:id="rId57"/>
    <p:sldId id="298" r:id="rId58"/>
    <p:sldId id="307" r:id="rId59"/>
    <p:sldId id="306" r:id="rId60"/>
    <p:sldId id="309" r:id="rId61"/>
    <p:sldId id="303" r:id="rId62"/>
    <p:sldId id="308" r:id="rId63"/>
    <p:sldId id="257" r:id="rId64"/>
    <p:sldId id="283" r:id="rId65"/>
    <p:sldId id="271" r:id="rId66"/>
    <p:sldId id="282" r:id="rId67"/>
    <p:sldId id="256" r:id="rId68"/>
    <p:sldId id="270" r:id="rId69"/>
    <p:sldId id="269" r:id="rId70"/>
    <p:sldId id="258" r:id="rId71"/>
    <p:sldId id="263" r:id="rId72"/>
    <p:sldId id="262" r:id="rId73"/>
    <p:sldId id="261" r:id="rId74"/>
    <p:sldId id="268" r:id="rId75"/>
    <p:sldId id="267" r:id="rId76"/>
    <p:sldId id="266" r:id="rId77"/>
    <p:sldId id="265" r:id="rId78"/>
    <p:sldId id="264" r:id="rId79"/>
    <p:sldId id="277" r:id="rId80"/>
    <p:sldId id="260" r:id="rId81"/>
    <p:sldId id="276" r:id="rId82"/>
    <p:sldId id="275" r:id="rId83"/>
    <p:sldId id="274" r:id="rId84"/>
    <p:sldId id="280" r:id="rId85"/>
    <p:sldId id="279" r:id="rId86"/>
    <p:sldId id="278" r:id="rId87"/>
    <p:sldId id="273" r:id="rId88"/>
    <p:sldId id="272" r:id="rId89"/>
    <p:sldId id="259" r:id="rId90"/>
    <p:sldId id="287" r:id="rId91"/>
    <p:sldId id="286"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280"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Information_retrieva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guru99.com/learn-hadoop-in-10-minute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b="1" dirty="0" smtClean="0">
                <a:solidFill>
                  <a:srgbClr val="FF0000"/>
                </a:solidFill>
                <a:latin typeface="Times New Roman" pitchFamily="18" charset="0"/>
                <a:cs typeface="Times New Roman" pitchFamily="18" charset="0"/>
              </a:rPr>
              <a:t>Introduction to Map Reduce</a:t>
            </a:r>
            <a:endParaRPr lang="en-US" b="1" dirty="0">
              <a:solidFill>
                <a:srgbClr val="FF0000"/>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506305" y="1066800"/>
            <a:ext cx="7875695" cy="54168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92162"/>
          </a:xfrm>
        </p:spPr>
        <p:txBody>
          <a:bodyPr>
            <a:normAutofit fontScale="90000"/>
          </a:bodyPr>
          <a:lstStyle/>
          <a:p>
            <a:r>
              <a:rPr lang="en-US" dirty="0" smtClean="0"/>
              <a:t/>
            </a:r>
            <a:br>
              <a:rPr lang="en-US" dirty="0" smtClean="0"/>
            </a:br>
            <a:r>
              <a:rPr lang="en-US" dirty="0" smtClean="0">
                <a:solidFill>
                  <a:srgbClr val="FF0000"/>
                </a:solidFill>
                <a:latin typeface="Times New Roman" pitchFamily="18" charset="0"/>
                <a:cs typeface="Times New Roman" pitchFamily="18" charset="0"/>
              </a:rPr>
              <a:t>MapReduce - Algorithm</a:t>
            </a:r>
            <a:br>
              <a:rPr lang="en-US" dirty="0" smtClean="0">
                <a:solidFill>
                  <a:srgbClr val="FF0000"/>
                </a:solidFill>
                <a:latin typeface="Times New Roman" pitchFamily="18" charset="0"/>
                <a:cs typeface="Times New Roman" pitchFamily="18" charset="0"/>
              </a:rPr>
            </a:b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762000"/>
            <a:ext cx="8686800" cy="4419600"/>
          </a:xfrm>
        </p:spPr>
        <p:txBody>
          <a:bodyPr>
            <a:normAutofit/>
          </a:bodyPr>
          <a:lstStyle/>
          <a:p>
            <a:pPr>
              <a:buNone/>
            </a:pPr>
            <a:r>
              <a:rPr lang="en-GB" sz="2800" dirty="0" smtClean="0">
                <a:latin typeface="Times New Roman" pitchFamily="18" charset="0"/>
                <a:cs typeface="Times New Roman" pitchFamily="18" charset="0"/>
              </a:rPr>
              <a:t>The MapReduce algorithm contains two important tasks, namely Map and Reduce.</a:t>
            </a:r>
          </a:p>
          <a:p>
            <a:r>
              <a:rPr lang="en-GB" sz="2800" dirty="0" smtClean="0">
                <a:latin typeface="Times New Roman" pitchFamily="18" charset="0"/>
                <a:cs typeface="Times New Roman" pitchFamily="18" charset="0"/>
              </a:rPr>
              <a:t>The map task is done by means of Mapper Class</a:t>
            </a:r>
          </a:p>
          <a:p>
            <a:r>
              <a:rPr lang="en-GB" sz="2800" dirty="0" smtClean="0">
                <a:latin typeface="Times New Roman" pitchFamily="18" charset="0"/>
                <a:cs typeface="Times New Roman" pitchFamily="18" charset="0"/>
              </a:rPr>
              <a:t>The reduce task is done by means of Reducer Class.</a:t>
            </a:r>
          </a:p>
          <a:p>
            <a:r>
              <a:rPr lang="en-GB" sz="2800" dirty="0" smtClean="0">
                <a:latin typeface="Times New Roman" pitchFamily="18" charset="0"/>
                <a:cs typeface="Times New Roman" pitchFamily="18" charset="0"/>
              </a:rPr>
              <a:t>Mapper class takes the input, tokenizes it, maps and sorts it. </a:t>
            </a:r>
          </a:p>
          <a:p>
            <a:r>
              <a:rPr lang="en-GB" sz="2800" dirty="0" smtClean="0">
                <a:latin typeface="Times New Roman" pitchFamily="18" charset="0"/>
                <a:cs typeface="Times New Roman" pitchFamily="18" charset="0"/>
              </a:rPr>
              <a:t>The output of Mapper class is used as input by Reducer class, which in turn searches matching pairs and reduces them.</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1981200" y="4610100"/>
            <a:ext cx="5476875" cy="2247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GB" sz="2800" dirty="0" smtClean="0">
                <a:latin typeface="Times New Roman" pitchFamily="18" charset="0"/>
                <a:cs typeface="Times New Roman" pitchFamily="18" charset="0"/>
              </a:rPr>
              <a:t>MapReduce implements various mathematical algorithms to divide a task into small parts and assign them to multiple systems. </a:t>
            </a:r>
          </a:p>
          <a:p>
            <a:pPr algn="just"/>
            <a:r>
              <a:rPr lang="en-GB" sz="2800" dirty="0" smtClean="0">
                <a:latin typeface="Times New Roman" pitchFamily="18" charset="0"/>
                <a:cs typeface="Times New Roman" pitchFamily="18" charset="0"/>
              </a:rPr>
              <a:t>In technical terms, MapReduce algorithm helps in sending the Map &amp; Reduce tasks to appropriate servers in a cluster.</a:t>
            </a:r>
          </a:p>
          <a:p>
            <a:pPr algn="just">
              <a:buNone/>
            </a:pPr>
            <a:r>
              <a:rPr lang="en-GB" sz="2800" dirty="0" smtClean="0">
                <a:latin typeface="Times New Roman" pitchFamily="18" charset="0"/>
                <a:cs typeface="Times New Roman" pitchFamily="18" charset="0"/>
              </a:rPr>
              <a:t>These mathematical algorithms may include the following </a:t>
            </a:r>
          </a:p>
          <a:p>
            <a:pPr algn="just"/>
            <a:r>
              <a:rPr lang="en-GB" sz="2800" dirty="0" smtClean="0">
                <a:latin typeface="Times New Roman" pitchFamily="18" charset="0"/>
                <a:cs typeface="Times New Roman" pitchFamily="18" charset="0"/>
              </a:rPr>
              <a:t>Sorting</a:t>
            </a:r>
          </a:p>
          <a:p>
            <a:pPr algn="just"/>
            <a:r>
              <a:rPr lang="en-GB" sz="2800" dirty="0" smtClean="0">
                <a:latin typeface="Times New Roman" pitchFamily="18" charset="0"/>
                <a:cs typeface="Times New Roman" pitchFamily="18" charset="0"/>
              </a:rPr>
              <a:t>Searching</a:t>
            </a:r>
          </a:p>
          <a:p>
            <a:pPr algn="just"/>
            <a:r>
              <a:rPr lang="en-GB" sz="2800" dirty="0" smtClean="0">
                <a:latin typeface="Times New Roman" pitchFamily="18" charset="0"/>
                <a:cs typeface="Times New Roman" pitchFamily="18" charset="0"/>
              </a:rPr>
              <a:t>Indexing</a:t>
            </a:r>
          </a:p>
          <a:p>
            <a:pPr algn="just"/>
            <a:r>
              <a:rPr lang="en-GB" sz="2800" dirty="0" smtClean="0">
                <a:latin typeface="Times New Roman" pitchFamily="18" charset="0"/>
                <a:cs typeface="Times New Roman" pitchFamily="18" charset="0"/>
              </a:rPr>
              <a:t>TF-IDF (</a:t>
            </a:r>
            <a:r>
              <a:rPr lang="en-US" sz="2000" dirty="0">
                <a:latin typeface="Times New Roman" panose="02020603050405020304" pitchFamily="18" charset="0"/>
                <a:cs typeface="Times New Roman" panose="02020603050405020304" pitchFamily="18" charset="0"/>
              </a:rPr>
              <a:t>TF-IDF stands for</a:t>
            </a:r>
            <a:r>
              <a:rPr lang="en-US" sz="2000" i="1" dirty="0">
                <a:latin typeface="Times New Roman" panose="02020603050405020304" pitchFamily="18" charset="0"/>
                <a:cs typeface="Times New Roman" panose="02020603050405020304" pitchFamily="18" charset="0"/>
              </a:rPr>
              <a:t> term frequency-inverse document frequency</a:t>
            </a:r>
            <a:r>
              <a:rPr lang="en-US" sz="2000" dirty="0">
                <a:latin typeface="Times New Roman" panose="02020603050405020304" pitchFamily="18" charset="0"/>
                <a:cs typeface="Times New Roman" panose="02020603050405020304" pitchFamily="18" charset="0"/>
              </a:rPr>
              <a:t> and it is a measure, used in the fields of </a:t>
            </a:r>
            <a:r>
              <a:rPr lang="en-US" sz="2000" dirty="0">
                <a:latin typeface="Times New Roman" panose="02020603050405020304" pitchFamily="18" charset="0"/>
                <a:cs typeface="Times New Roman" panose="02020603050405020304" pitchFamily="18" charset="0"/>
                <a:hlinkClick r:id="rId2"/>
              </a:rPr>
              <a:t>information retrieval (IR)</a:t>
            </a:r>
            <a:r>
              <a:rPr lang="en-US" sz="2000" dirty="0">
                <a:latin typeface="Times New Roman" panose="02020603050405020304" pitchFamily="18" charset="0"/>
                <a:cs typeface="Times New Roman" panose="02020603050405020304" pitchFamily="18" charset="0"/>
              </a:rPr>
              <a:t> and machine learning, that can quantify the importance or relevance of string representations (words, phrases, lemmas, </a:t>
            </a:r>
            <a:r>
              <a:rPr lang="en-US" sz="2000" dirty="0" err="1">
                <a:latin typeface="Times New Roman" panose="02020603050405020304" pitchFamily="18" charset="0"/>
                <a:cs typeface="Times New Roman" panose="02020603050405020304" pitchFamily="18" charset="0"/>
              </a:rPr>
              <a:t>etc</a:t>
            </a:r>
            <a:r>
              <a:rPr lang="en-US" sz="2000" dirty="0">
                <a:latin typeface="Times New Roman" panose="02020603050405020304" pitchFamily="18" charset="0"/>
                <a:cs typeface="Times New Roman" panose="02020603050405020304" pitchFamily="18" charset="0"/>
              </a:rPr>
              <a:t>)  in a document amongst a collection of documents (also known as a corpus</a:t>
            </a:r>
            <a:r>
              <a:rPr lang="en-US" sz="2800" dirty="0"/>
              <a:t>).</a:t>
            </a:r>
            <a:endParaRPr lang="en-GB" sz="2800"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10000"/>
          </a:bodyPr>
          <a:lstStyle/>
          <a:p>
            <a:pPr algn="just">
              <a:buNone/>
            </a:pPr>
            <a:r>
              <a:rPr lang="en-GB" dirty="0" smtClean="0">
                <a:solidFill>
                  <a:srgbClr val="FF0000"/>
                </a:solidFill>
                <a:latin typeface="Times New Roman" pitchFamily="18" charset="0"/>
                <a:cs typeface="Times New Roman" pitchFamily="18" charset="0"/>
              </a:rPr>
              <a:t>Sorting</a:t>
            </a:r>
          </a:p>
          <a:p>
            <a:pPr algn="just"/>
            <a:r>
              <a:rPr lang="en-GB" dirty="0" smtClean="0">
                <a:latin typeface="Times New Roman" pitchFamily="18" charset="0"/>
                <a:cs typeface="Times New Roman" pitchFamily="18" charset="0"/>
              </a:rPr>
              <a:t>Sorting is one of the basic MapReduce algorithms to process and analyze data. MapReduce implements sorting algorithm to automatically sort the output key-value pairs from the mapper by their keys.</a:t>
            </a:r>
          </a:p>
          <a:p>
            <a:pPr algn="just"/>
            <a:r>
              <a:rPr lang="en-GB" dirty="0" smtClean="0">
                <a:latin typeface="Times New Roman" pitchFamily="18" charset="0"/>
                <a:cs typeface="Times New Roman" pitchFamily="18" charset="0"/>
              </a:rPr>
              <a:t>Sorting methods are implemented in the mapper class itself.</a:t>
            </a:r>
          </a:p>
          <a:p>
            <a:pPr algn="just"/>
            <a:r>
              <a:rPr lang="en-GB" dirty="0" smtClean="0">
                <a:latin typeface="Times New Roman" pitchFamily="18" charset="0"/>
                <a:cs typeface="Times New Roman" pitchFamily="18" charset="0"/>
              </a:rPr>
              <a:t>In the Shuffle and Sort phase, after tokenizing the values in the mapper class, the </a:t>
            </a:r>
            <a:r>
              <a:rPr lang="en-GB" b="1" dirty="0" smtClean="0">
                <a:latin typeface="Times New Roman" pitchFamily="18" charset="0"/>
                <a:cs typeface="Times New Roman" pitchFamily="18" charset="0"/>
              </a:rPr>
              <a:t>Context</a:t>
            </a:r>
            <a:r>
              <a:rPr lang="en-GB" dirty="0" smtClean="0">
                <a:latin typeface="Times New Roman" pitchFamily="18" charset="0"/>
                <a:cs typeface="Times New Roman" pitchFamily="18" charset="0"/>
              </a:rPr>
              <a:t> class (user-defined class) collects the matching valued keys as a collection.</a:t>
            </a:r>
          </a:p>
          <a:p>
            <a:pPr algn="just"/>
            <a:r>
              <a:rPr lang="en-GB" dirty="0" smtClean="0">
                <a:latin typeface="Times New Roman" pitchFamily="18" charset="0"/>
                <a:cs typeface="Times New Roman" pitchFamily="18" charset="0"/>
              </a:rPr>
              <a:t>To collect similar key-value pairs (intermediate keys), the Mapper class takes the help of </a:t>
            </a:r>
            <a:r>
              <a:rPr lang="en-GB" b="1" dirty="0" smtClean="0">
                <a:latin typeface="Times New Roman" pitchFamily="18" charset="0"/>
                <a:cs typeface="Times New Roman" pitchFamily="18" charset="0"/>
              </a:rPr>
              <a:t>RawComparator</a:t>
            </a:r>
            <a:r>
              <a:rPr lang="en-GB" dirty="0" smtClean="0">
                <a:latin typeface="Times New Roman" pitchFamily="18" charset="0"/>
                <a:cs typeface="Times New Roman" pitchFamily="18" charset="0"/>
              </a:rPr>
              <a:t> class to sort the key-value pairs.</a:t>
            </a:r>
          </a:p>
          <a:p>
            <a:pPr algn="just"/>
            <a:r>
              <a:rPr lang="en-GB" dirty="0" smtClean="0">
                <a:latin typeface="Times New Roman" pitchFamily="18" charset="0"/>
                <a:cs typeface="Times New Roman" pitchFamily="18" charset="0"/>
              </a:rPr>
              <a:t>The set of intermediate key-value pairs for a given Reducer is automatically sorted by Hadoop to form key-values (K2, {V2, V2, …}) before they are presented to the Reducer.</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991600" cy="6858000"/>
          </a:xfrm>
        </p:spPr>
        <p:txBody>
          <a:bodyPr/>
          <a:lstStyle/>
          <a:p>
            <a:pPr>
              <a:buNone/>
            </a:pPr>
            <a:r>
              <a:rPr lang="en-GB" dirty="0" smtClean="0">
                <a:solidFill>
                  <a:srgbClr val="FF0000"/>
                </a:solidFill>
              </a:rPr>
              <a:t>Searching</a:t>
            </a:r>
          </a:p>
          <a:p>
            <a:pPr algn="just"/>
            <a:r>
              <a:rPr lang="en-GB" sz="2800" dirty="0" smtClean="0">
                <a:latin typeface="Times New Roman" pitchFamily="18" charset="0"/>
                <a:cs typeface="Times New Roman" pitchFamily="18" charset="0"/>
              </a:rPr>
              <a:t>Searching plays an important role in MapReduce algorithm. </a:t>
            </a:r>
          </a:p>
          <a:p>
            <a:pPr algn="just"/>
            <a:r>
              <a:rPr lang="en-GB" sz="2800" dirty="0" smtClean="0">
                <a:latin typeface="Times New Roman" pitchFamily="18" charset="0"/>
                <a:cs typeface="Times New Roman" pitchFamily="18" charset="0"/>
              </a:rPr>
              <a:t>It helps in the combiner phase (optional) and in the Reducer phase. </a:t>
            </a:r>
          </a:p>
          <a:p>
            <a:pPr algn="just"/>
            <a:r>
              <a:rPr lang="en-GB" sz="2800" dirty="0" smtClean="0">
                <a:latin typeface="Times New Roman" pitchFamily="18" charset="0"/>
                <a:cs typeface="Times New Roman" pitchFamily="18" charset="0"/>
              </a:rPr>
              <a:t>Let us try to understand how Searching works with the help of an example.</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dirty="0" smtClean="0">
                <a:solidFill>
                  <a:srgbClr val="FF0000"/>
                </a:solidFill>
              </a:rPr>
              <a:t>Example</a:t>
            </a:r>
          </a:p>
          <a:p>
            <a:pPr algn="just"/>
            <a:r>
              <a:rPr lang="en-GB" dirty="0" smtClean="0">
                <a:latin typeface="Times New Roman" pitchFamily="18" charset="0"/>
                <a:cs typeface="Times New Roman" pitchFamily="18" charset="0"/>
              </a:rPr>
              <a:t>The following example shows how MapReduce employs Searching algorithm to find out the details of the employee who draws the highest salary in a given employee dataset.</a:t>
            </a:r>
          </a:p>
          <a:p>
            <a:pPr algn="just"/>
            <a:r>
              <a:rPr lang="en-GB" dirty="0" smtClean="0">
                <a:latin typeface="Times New Roman" pitchFamily="18" charset="0"/>
                <a:cs typeface="Times New Roman" pitchFamily="18" charset="0"/>
              </a:rPr>
              <a:t>Let us assume we have employee data in four different files − A, B, C, and D. </a:t>
            </a:r>
          </a:p>
          <a:p>
            <a:pPr algn="just"/>
            <a:r>
              <a:rPr lang="en-GB" dirty="0" smtClean="0">
                <a:latin typeface="Times New Roman" pitchFamily="18" charset="0"/>
                <a:cs typeface="Times New Roman" pitchFamily="18" charset="0"/>
              </a:rPr>
              <a:t>Let us also assume there are duplicate employee records in all four files because of importing the employee data from all database tables repeatedly. See the following illustration.</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endParaRPr lang="en-GB" b="1" dirty="0" smtClean="0"/>
          </a:p>
          <a:p>
            <a:pPr>
              <a:buNone/>
            </a:pPr>
            <a:endParaRPr lang="en-GB" b="1" dirty="0" smtClean="0"/>
          </a:p>
          <a:p>
            <a:pPr>
              <a:buNone/>
            </a:pPr>
            <a:endParaRPr lang="en-GB" b="1" dirty="0" smtClean="0"/>
          </a:p>
          <a:p>
            <a:pPr>
              <a:buNone/>
            </a:pPr>
            <a:endParaRPr lang="en-GB" b="1" dirty="0" smtClean="0"/>
          </a:p>
          <a:p>
            <a:pPr>
              <a:buNone/>
            </a:pPr>
            <a:r>
              <a:rPr lang="en-GB" sz="2800" b="1" dirty="0" smtClean="0">
                <a:latin typeface="Times New Roman" pitchFamily="18" charset="0"/>
                <a:cs typeface="Times New Roman" pitchFamily="18" charset="0"/>
              </a:rPr>
              <a:t>The Map phase</a:t>
            </a:r>
            <a:r>
              <a:rPr lang="en-GB" sz="2800" dirty="0" smtClean="0">
                <a:latin typeface="Times New Roman" pitchFamily="18" charset="0"/>
                <a:cs typeface="Times New Roman" pitchFamily="18" charset="0"/>
              </a:rPr>
              <a:t> processes each input file and provides the employee data in key-value pairs (&lt;k, v&gt; : &lt;emp name, salary&gt;). See the following illustration.</a:t>
            </a:r>
          </a:p>
          <a:p>
            <a:endParaRPr lang="en-US" dirty="0"/>
          </a:p>
        </p:txBody>
      </p:sp>
      <p:pic>
        <p:nvPicPr>
          <p:cNvPr id="2050" name="Picture 2"/>
          <p:cNvPicPr>
            <a:picLocks noChangeAspect="1" noChangeArrowheads="1"/>
          </p:cNvPicPr>
          <p:nvPr/>
        </p:nvPicPr>
        <p:blipFill>
          <a:blip r:embed="rId2"/>
          <a:srcRect/>
          <a:stretch>
            <a:fillRect/>
          </a:stretch>
        </p:blipFill>
        <p:spPr bwMode="auto">
          <a:xfrm>
            <a:off x="1524000" y="152400"/>
            <a:ext cx="6010275" cy="189547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1524000" y="4038600"/>
            <a:ext cx="6000750" cy="1885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lgn="just"/>
            <a:r>
              <a:rPr lang="en-GB" sz="2800" b="1" dirty="0" smtClean="0">
                <a:latin typeface="Times New Roman" pitchFamily="18" charset="0"/>
                <a:cs typeface="Times New Roman" pitchFamily="18" charset="0"/>
              </a:rPr>
              <a:t>The combiner phase</a:t>
            </a:r>
            <a:r>
              <a:rPr lang="en-GB" sz="2800" dirty="0" smtClean="0">
                <a:latin typeface="Times New Roman" pitchFamily="18" charset="0"/>
                <a:cs typeface="Times New Roman" pitchFamily="18" charset="0"/>
              </a:rPr>
              <a:t> (searching technique) will accept the input from the Map phase as a key-value pair with employee name and salary. </a:t>
            </a:r>
          </a:p>
          <a:p>
            <a:pPr algn="just"/>
            <a:r>
              <a:rPr lang="en-GB" sz="2800" dirty="0" smtClean="0">
                <a:latin typeface="Times New Roman" pitchFamily="18" charset="0"/>
                <a:cs typeface="Times New Roman" pitchFamily="18" charset="0"/>
              </a:rPr>
              <a:t>Using searching technique, the combiner will check all the employee salary to find the highest salaried employee in each file. See the following snippet.</a:t>
            </a:r>
          </a:p>
          <a:p>
            <a:endParaRPr lang="en-US" dirty="0"/>
          </a:p>
        </p:txBody>
      </p:sp>
      <p:pic>
        <p:nvPicPr>
          <p:cNvPr id="3075" name="Picture 3"/>
          <p:cNvPicPr>
            <a:picLocks noChangeAspect="1" noChangeArrowheads="1"/>
          </p:cNvPicPr>
          <p:nvPr/>
        </p:nvPicPr>
        <p:blipFill>
          <a:blip r:embed="rId2"/>
          <a:srcRect/>
          <a:stretch>
            <a:fillRect/>
          </a:stretch>
        </p:blipFill>
        <p:spPr bwMode="auto">
          <a:xfrm>
            <a:off x="304800" y="2819400"/>
            <a:ext cx="5469467" cy="24384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a:srcRect/>
          <a:stretch>
            <a:fillRect/>
          </a:stretch>
        </p:blipFill>
        <p:spPr bwMode="auto">
          <a:xfrm>
            <a:off x="304800" y="5334000"/>
            <a:ext cx="6553200" cy="13346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0"/>
            <a:ext cx="9144000" cy="6858000"/>
          </a:xfrm>
        </p:spPr>
        <p:txBody>
          <a:bodyPr>
            <a:normAutofit fontScale="92500" lnSpcReduction="10000"/>
          </a:bodyPr>
          <a:lstStyle/>
          <a:p>
            <a:pPr algn="just"/>
            <a:r>
              <a:rPr lang="en-GB" sz="2800" b="1" dirty="0" smtClean="0">
                <a:latin typeface="Times New Roman" pitchFamily="18" charset="0"/>
                <a:cs typeface="Times New Roman" pitchFamily="18" charset="0"/>
              </a:rPr>
              <a:t>Reducer phase</a:t>
            </a:r>
            <a:r>
              <a:rPr lang="en-GB" sz="2800" dirty="0" smtClean="0">
                <a:latin typeface="Times New Roman" pitchFamily="18" charset="0"/>
                <a:cs typeface="Times New Roman" pitchFamily="18" charset="0"/>
              </a:rPr>
              <a:t> − Form each file, you will find the highest salaried employee. To avoid redundancy, check all the &lt;k, v&gt; pairs and eliminate duplicate entries, if any. </a:t>
            </a:r>
          </a:p>
          <a:p>
            <a:pPr algn="just"/>
            <a:r>
              <a:rPr lang="en-GB" sz="2800" dirty="0" smtClean="0">
                <a:latin typeface="Times New Roman" pitchFamily="18" charset="0"/>
                <a:cs typeface="Times New Roman" pitchFamily="18" charset="0"/>
              </a:rPr>
              <a:t>The same algorithm is used in between the four &lt;k, v&gt; pairs, which are coming from four input files. </a:t>
            </a:r>
          </a:p>
          <a:p>
            <a:pPr algn="just">
              <a:buNone/>
            </a:pPr>
            <a:r>
              <a:rPr lang="en-GB" sz="2800" dirty="0" smtClean="0">
                <a:latin typeface="Times New Roman" pitchFamily="18" charset="0"/>
                <a:cs typeface="Times New Roman" pitchFamily="18" charset="0"/>
              </a:rPr>
              <a:t>The final output should be as follows −</a:t>
            </a:r>
          </a:p>
          <a:p>
            <a:pPr algn="just">
              <a:buNone/>
            </a:pPr>
            <a:r>
              <a:rPr lang="en-GB" sz="2800" dirty="0" smtClean="0">
                <a:latin typeface="Times New Roman" pitchFamily="18" charset="0"/>
                <a:cs typeface="Times New Roman" pitchFamily="18" charset="0"/>
              </a:rPr>
              <a:t>   &lt;gopal, 50000&gt;</a:t>
            </a:r>
          </a:p>
          <a:p>
            <a:pPr>
              <a:buNone/>
            </a:pPr>
            <a:r>
              <a:rPr lang="en-GB" sz="2800" dirty="0" smtClean="0">
                <a:solidFill>
                  <a:srgbClr val="FF0000"/>
                </a:solidFill>
              </a:rPr>
              <a:t>Indexing</a:t>
            </a:r>
          </a:p>
          <a:p>
            <a:pPr algn="just"/>
            <a:r>
              <a:rPr lang="en-GB" sz="2800" dirty="0" smtClean="0"/>
              <a:t>Normally indexing is used to point to a particular data and its address. It performs batch indexing on the input files for a particular Mapper.</a:t>
            </a:r>
          </a:p>
          <a:p>
            <a:pPr algn="just"/>
            <a:r>
              <a:rPr lang="en-GB" sz="2800" dirty="0" smtClean="0"/>
              <a:t>The indexing technique that is normally used in MapReduce is known as </a:t>
            </a:r>
            <a:r>
              <a:rPr lang="en-GB" sz="2800" b="1" dirty="0" smtClean="0"/>
              <a:t>inverted index.</a:t>
            </a:r>
            <a:r>
              <a:rPr lang="en-GB" sz="2800" dirty="0" smtClean="0"/>
              <a:t> </a:t>
            </a:r>
          </a:p>
          <a:p>
            <a:pPr algn="just"/>
            <a:r>
              <a:rPr lang="en-GB" sz="2800" dirty="0" smtClean="0"/>
              <a:t>Search engines like Google and Bing use inverted indexing technique. Let us try to understand how Indexing works with the help of a simple example.</a:t>
            </a:r>
          </a:p>
          <a:p>
            <a:pPr algn="just">
              <a:buNone/>
            </a:pP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1" y="304800"/>
            <a:ext cx="9144000" cy="59815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lgn="just">
              <a:buNone/>
            </a:pPr>
            <a:r>
              <a:rPr lang="en-GB" sz="2400" b="1" dirty="0" smtClean="0">
                <a:solidFill>
                  <a:srgbClr val="FF0000"/>
                </a:solidFill>
                <a:latin typeface="Times New Roman" pitchFamily="18" charset="0"/>
                <a:cs typeface="Times New Roman" pitchFamily="18" charset="0"/>
              </a:rPr>
              <a:t>TF-IDF</a:t>
            </a:r>
          </a:p>
          <a:p>
            <a:pPr algn="just"/>
            <a:r>
              <a:rPr lang="en-GB" sz="2200" dirty="0" smtClean="0">
                <a:latin typeface="Times New Roman" pitchFamily="18" charset="0"/>
                <a:cs typeface="Times New Roman" pitchFamily="18" charset="0"/>
              </a:rPr>
              <a:t>TF-IDF is a text processing algorithm which is short for Term Frequency − Inverse Document Frequency. It is one of the common web analysis algorithms. Here, the term 'frequency' refers to the number of times a term appears in a document.</a:t>
            </a:r>
          </a:p>
          <a:p>
            <a:pPr algn="just">
              <a:buNone/>
            </a:pPr>
            <a:r>
              <a:rPr lang="en-GB" sz="2400" b="1" dirty="0" smtClean="0">
                <a:solidFill>
                  <a:srgbClr val="FF0000"/>
                </a:solidFill>
                <a:latin typeface="Times New Roman" pitchFamily="18" charset="0"/>
                <a:cs typeface="Times New Roman" pitchFamily="18" charset="0"/>
              </a:rPr>
              <a:t>Term Frequency (TF)</a:t>
            </a:r>
          </a:p>
          <a:p>
            <a:pPr algn="just"/>
            <a:r>
              <a:rPr lang="en-GB" sz="2200" dirty="0" smtClean="0">
                <a:latin typeface="Times New Roman" pitchFamily="18" charset="0"/>
                <a:cs typeface="Times New Roman" pitchFamily="18" charset="0"/>
              </a:rPr>
              <a:t>It measures how frequently a particular term occurs in a document. It is calculated by the number of times a word appears in a document divided by the total number of words in that document.</a:t>
            </a:r>
          </a:p>
          <a:p>
            <a:pPr algn="just"/>
            <a:r>
              <a:rPr lang="en-GB" sz="2200" dirty="0" smtClean="0">
                <a:latin typeface="Times New Roman" pitchFamily="18" charset="0"/>
                <a:cs typeface="Times New Roman" pitchFamily="18" charset="0"/>
              </a:rPr>
              <a:t>TF(the) = (Number of times term the ‘the’ appears in a document) / (Total number of terms in the document) Inverse Document Frequency (IDF)</a:t>
            </a:r>
          </a:p>
          <a:p>
            <a:pPr algn="just"/>
            <a:r>
              <a:rPr lang="en-GB" sz="2200" dirty="0" smtClean="0">
                <a:latin typeface="Times New Roman" pitchFamily="18" charset="0"/>
                <a:cs typeface="Times New Roman" pitchFamily="18" charset="0"/>
              </a:rPr>
              <a:t>It measures the importance of a term. It is calculated by the number of documents in the text database divided by the number of documents where a specific term appears.</a:t>
            </a:r>
          </a:p>
          <a:p>
            <a:pPr algn="just"/>
            <a:r>
              <a:rPr lang="en-GB" sz="2200" dirty="0" smtClean="0">
                <a:latin typeface="Times New Roman" pitchFamily="18" charset="0"/>
                <a:cs typeface="Times New Roman" pitchFamily="18" charset="0"/>
              </a:rPr>
              <a:t>While computing TF, all the terms are considered equally important. That means, TF counts the term frequency for normal words like “is”, “a”, “what”, etc. Thus we need to know the frequent terms while scaling up the rare ones, by computing the following −</a:t>
            </a:r>
          </a:p>
          <a:p>
            <a:pPr algn="just"/>
            <a:r>
              <a:rPr lang="en-GB" sz="2200" dirty="0" smtClean="0">
                <a:latin typeface="Times New Roman" pitchFamily="18" charset="0"/>
                <a:cs typeface="Times New Roman" pitchFamily="18" charset="0"/>
              </a:rPr>
              <a:t>IDF(the) = log_e(Total number of documents / Number of documents with term ‘the’ in it).</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Definition</a:t>
            </a:r>
            <a:endParaRPr lang="en-IN" dirty="0"/>
          </a:p>
        </p:txBody>
      </p:sp>
      <p:sp>
        <p:nvSpPr>
          <p:cNvPr id="3" name="Content Placeholder 2"/>
          <p:cNvSpPr>
            <a:spLocks noGrp="1"/>
          </p:cNvSpPr>
          <p:nvPr>
            <p:ph idx="1"/>
          </p:nvPr>
        </p:nvSpPr>
        <p:spPr/>
        <p:txBody>
          <a:bodyPr/>
          <a:lstStyle/>
          <a:p>
            <a:pPr algn="just"/>
            <a:r>
              <a:rPr lang="en-US" dirty="0" err="1"/>
              <a:t>MapReduce</a:t>
            </a:r>
            <a:r>
              <a:rPr lang="en-US" dirty="0"/>
              <a:t> is a framework using which we can write applications to process huge amounts of data, in parallel, on large clusters of commodity hardware in a reliable manner.</a:t>
            </a:r>
            <a:endParaRPr lang="en-IN" dirty="0"/>
          </a:p>
        </p:txBody>
      </p:sp>
    </p:spTree>
    <p:extLst>
      <p:ext uri="{BB962C8B-B14F-4D97-AF65-F5344CB8AC3E}">
        <p14:creationId xmlns:p14="http://schemas.microsoft.com/office/powerpoint/2010/main" val="653847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buNone/>
            </a:pPr>
            <a:r>
              <a:rPr lang="en-GB" sz="2800" dirty="0" smtClean="0">
                <a:solidFill>
                  <a:srgbClr val="FF0000"/>
                </a:solidFill>
                <a:latin typeface="Times New Roman" pitchFamily="18" charset="0"/>
                <a:cs typeface="Times New Roman" pitchFamily="18" charset="0"/>
              </a:rPr>
              <a:t>Example</a:t>
            </a:r>
          </a:p>
          <a:p>
            <a:pPr algn="just"/>
            <a:r>
              <a:rPr lang="en-GB" sz="2800" dirty="0" smtClean="0">
                <a:latin typeface="Times New Roman" pitchFamily="18" charset="0"/>
                <a:cs typeface="Times New Roman" pitchFamily="18" charset="0"/>
              </a:rPr>
              <a:t>Consider a document containing 1000 words, wherein the word </a:t>
            </a:r>
            <a:r>
              <a:rPr lang="en-GB" sz="2800" b="1" dirty="0" smtClean="0">
                <a:latin typeface="Times New Roman" pitchFamily="18" charset="0"/>
                <a:cs typeface="Times New Roman" pitchFamily="18" charset="0"/>
              </a:rPr>
              <a:t>hive</a:t>
            </a:r>
            <a:r>
              <a:rPr lang="en-GB" sz="2800" dirty="0" smtClean="0">
                <a:latin typeface="Times New Roman" pitchFamily="18" charset="0"/>
                <a:cs typeface="Times New Roman" pitchFamily="18" charset="0"/>
              </a:rPr>
              <a:t> appears 50 times. The TF for </a:t>
            </a:r>
            <a:r>
              <a:rPr lang="en-GB" sz="2800" b="1" dirty="0" smtClean="0">
                <a:latin typeface="Times New Roman" pitchFamily="18" charset="0"/>
                <a:cs typeface="Times New Roman" pitchFamily="18" charset="0"/>
              </a:rPr>
              <a:t>hive</a:t>
            </a:r>
            <a:r>
              <a:rPr lang="en-GB" sz="2800" dirty="0" smtClean="0">
                <a:latin typeface="Times New Roman" pitchFamily="18" charset="0"/>
                <a:cs typeface="Times New Roman" pitchFamily="18" charset="0"/>
              </a:rPr>
              <a:t> is then (50 / 1000) = 0.05.</a:t>
            </a:r>
          </a:p>
          <a:p>
            <a:pPr algn="just"/>
            <a:r>
              <a:rPr lang="en-GB" sz="2800" dirty="0" smtClean="0">
                <a:latin typeface="Times New Roman" pitchFamily="18" charset="0"/>
                <a:cs typeface="Times New Roman" pitchFamily="18" charset="0"/>
              </a:rPr>
              <a:t>Now, assume we have 10 million documents and the word </a:t>
            </a:r>
            <a:r>
              <a:rPr lang="en-GB" sz="2800" b="1" dirty="0" smtClean="0">
                <a:latin typeface="Times New Roman" pitchFamily="18" charset="0"/>
                <a:cs typeface="Times New Roman" pitchFamily="18" charset="0"/>
              </a:rPr>
              <a:t>hive</a:t>
            </a:r>
            <a:r>
              <a:rPr lang="en-GB" sz="2800" dirty="0" smtClean="0">
                <a:latin typeface="Times New Roman" pitchFamily="18" charset="0"/>
                <a:cs typeface="Times New Roman" pitchFamily="18" charset="0"/>
              </a:rPr>
              <a:t> appears in 1000 of these. Then, the IDF is calculated as log(10,000,000 / 1,000) = 4.</a:t>
            </a:r>
          </a:p>
          <a:p>
            <a:pPr algn="just"/>
            <a:r>
              <a:rPr lang="en-GB" sz="2800" dirty="0" smtClean="0">
                <a:latin typeface="Times New Roman" pitchFamily="18" charset="0"/>
                <a:cs typeface="Times New Roman" pitchFamily="18" charset="0"/>
              </a:rPr>
              <a:t>The TF-IDF weight is the product of these quantities − 0.05 × 4 = 0.20.</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MapReduce</a:t>
            </a:r>
            <a:r>
              <a:rPr lang="en-IN" dirty="0" smtClean="0"/>
              <a:t> workflow</a:t>
            </a:r>
            <a:endParaRPr lang="en-IN" dirty="0"/>
          </a:p>
        </p:txBody>
      </p:sp>
      <p:pic>
        <p:nvPicPr>
          <p:cNvPr id="1026" name="Picture 2" descr="workflo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1" y="1721458"/>
            <a:ext cx="8829324" cy="4145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315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
            </a:r>
            <a:br>
              <a:rPr lang="en-US" dirty="0" smtClean="0"/>
            </a:br>
            <a:r>
              <a:rPr lang="en-US" sz="3600" b="1" dirty="0" smtClean="0">
                <a:solidFill>
                  <a:srgbClr val="FF0000"/>
                </a:solidFill>
              </a:rPr>
              <a:t>MapReduce - API</a:t>
            </a:r>
            <a:br>
              <a:rPr lang="en-US" sz="3600" b="1" dirty="0" smtClean="0">
                <a:solidFill>
                  <a:srgbClr val="FF0000"/>
                </a:solidFill>
              </a:rPr>
            </a:br>
            <a:endParaRPr lang="en-US" sz="3600" b="1" dirty="0">
              <a:solidFill>
                <a:srgbClr val="FF0000"/>
              </a:solidFill>
            </a:endParaRPr>
          </a:p>
        </p:txBody>
      </p:sp>
      <p:sp>
        <p:nvSpPr>
          <p:cNvPr id="3" name="Content Placeholder 2"/>
          <p:cNvSpPr>
            <a:spLocks noGrp="1"/>
          </p:cNvSpPr>
          <p:nvPr>
            <p:ph idx="1"/>
          </p:nvPr>
        </p:nvSpPr>
        <p:spPr>
          <a:xfrm>
            <a:off x="228600" y="1066800"/>
            <a:ext cx="8686800" cy="5562600"/>
          </a:xfrm>
        </p:spPr>
        <p:txBody>
          <a:bodyPr>
            <a:normAutofit/>
          </a:bodyPr>
          <a:lstStyle/>
          <a:p>
            <a:pPr>
              <a:buNone/>
            </a:pPr>
            <a:r>
              <a:rPr lang="en-GB" dirty="0" smtClean="0">
                <a:latin typeface="Times New Roman" pitchFamily="18" charset="0"/>
                <a:cs typeface="Times New Roman" pitchFamily="18" charset="0"/>
              </a:rPr>
              <a:t>We will take a close look at the classes and their methods that are involved in the operations of MapReduce programming. We will primarily keep our focus on the following −</a:t>
            </a:r>
          </a:p>
          <a:p>
            <a:r>
              <a:rPr lang="en-GB" dirty="0" smtClean="0">
                <a:latin typeface="Times New Roman" pitchFamily="18" charset="0"/>
                <a:cs typeface="Times New Roman" pitchFamily="18" charset="0"/>
              </a:rPr>
              <a:t>JobContext Interface</a:t>
            </a:r>
          </a:p>
          <a:p>
            <a:r>
              <a:rPr lang="en-GB" dirty="0" smtClean="0">
                <a:latin typeface="Times New Roman" pitchFamily="18" charset="0"/>
                <a:cs typeface="Times New Roman" pitchFamily="18" charset="0"/>
              </a:rPr>
              <a:t>Job Class</a:t>
            </a:r>
          </a:p>
          <a:p>
            <a:r>
              <a:rPr lang="en-GB" dirty="0" smtClean="0">
                <a:latin typeface="Times New Roman" pitchFamily="18" charset="0"/>
                <a:cs typeface="Times New Roman" pitchFamily="18" charset="0"/>
              </a:rPr>
              <a:t>Mapper Class</a:t>
            </a:r>
          </a:p>
          <a:p>
            <a:r>
              <a:rPr lang="en-GB" dirty="0" smtClean="0">
                <a:latin typeface="Times New Roman" pitchFamily="18" charset="0"/>
                <a:cs typeface="Times New Roman" pitchFamily="18" charset="0"/>
              </a:rPr>
              <a:t>Reducer Class</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b="1" dirty="0" smtClean="0">
                <a:solidFill>
                  <a:srgbClr val="FF0000"/>
                </a:solidFill>
              </a:rPr>
              <a:t>JobContext Interface</a:t>
            </a:r>
          </a:p>
          <a:p>
            <a:pPr algn="just"/>
            <a:r>
              <a:rPr lang="en-GB" sz="2400" dirty="0" smtClean="0"/>
              <a:t>The JobContext interface is the super interface for all the classes, which defines different jobs in MapReduce. </a:t>
            </a:r>
          </a:p>
          <a:p>
            <a:pPr algn="just"/>
            <a:r>
              <a:rPr lang="en-GB" sz="2400" dirty="0" smtClean="0"/>
              <a:t>It gives you a read-only view of the job that is provided to the tasks while they are running.</a:t>
            </a:r>
          </a:p>
          <a:p>
            <a:pPr>
              <a:buNone/>
            </a:pPr>
            <a:endParaRPr lang="en-GB" sz="2800" dirty="0" smtClean="0"/>
          </a:p>
          <a:p>
            <a:pPr>
              <a:buNone/>
            </a:pPr>
            <a:endParaRPr lang="en-GB" sz="2800" dirty="0" smtClean="0"/>
          </a:p>
          <a:p>
            <a:pPr>
              <a:buNone/>
            </a:pPr>
            <a:endParaRPr lang="en-GB" sz="2800" dirty="0" smtClean="0"/>
          </a:p>
          <a:p>
            <a:pPr algn="just" fontAlgn="t">
              <a:buNone/>
            </a:pPr>
            <a:endParaRPr lang="en-GB" sz="2800" b="1" dirty="0" smtClean="0"/>
          </a:p>
          <a:p>
            <a:pPr algn="just" fontAlgn="t">
              <a:buNone/>
            </a:pPr>
            <a:endParaRPr lang="en-GB" sz="2400" b="1" dirty="0" smtClean="0"/>
          </a:p>
          <a:p>
            <a:pPr algn="just" fontAlgn="t"/>
            <a:endParaRPr lang="en-GB" sz="2400" b="1" dirty="0" smtClean="0"/>
          </a:p>
          <a:p>
            <a:pPr algn="just" fontAlgn="t">
              <a:buNone/>
            </a:pPr>
            <a:endParaRPr lang="en-GB" sz="2400" dirty="0" smtClean="0"/>
          </a:p>
          <a:p>
            <a:pPr algn="just"/>
            <a:r>
              <a:rPr lang="en-GB" sz="2400" dirty="0" smtClean="0"/>
              <a:t>Job class is the main class that implements the JobContext interface.</a:t>
            </a:r>
          </a:p>
          <a:p>
            <a:endParaRPr lang="en-US" dirty="0"/>
          </a:p>
        </p:txBody>
      </p:sp>
      <p:pic>
        <p:nvPicPr>
          <p:cNvPr id="6147" name="Picture 3"/>
          <p:cNvPicPr>
            <a:picLocks noChangeAspect="1" noChangeArrowheads="1"/>
          </p:cNvPicPr>
          <p:nvPr/>
        </p:nvPicPr>
        <p:blipFill>
          <a:blip r:embed="rId2"/>
          <a:srcRect/>
          <a:stretch>
            <a:fillRect/>
          </a:stretch>
        </p:blipFill>
        <p:spPr bwMode="auto">
          <a:xfrm>
            <a:off x="685800" y="2504173"/>
            <a:ext cx="7467600" cy="2829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9144000" cy="4754563"/>
          </a:xfrm>
        </p:spPr>
        <p:txBody>
          <a:bodyPr>
            <a:normAutofit/>
          </a:bodyPr>
          <a:lstStyle/>
          <a:p>
            <a:pPr algn="just">
              <a:buNone/>
            </a:pPr>
            <a:r>
              <a:rPr lang="en-GB" sz="2600" dirty="0" smtClean="0">
                <a:solidFill>
                  <a:srgbClr val="FF0000"/>
                </a:solidFill>
                <a:latin typeface="Times New Roman" pitchFamily="18" charset="0"/>
                <a:cs typeface="Times New Roman" pitchFamily="18" charset="0"/>
              </a:rPr>
              <a:t>Job Class</a:t>
            </a:r>
          </a:p>
          <a:p>
            <a:pPr algn="just"/>
            <a:r>
              <a:rPr lang="en-GB" sz="2600" dirty="0" smtClean="0">
                <a:latin typeface="Times New Roman" pitchFamily="18" charset="0"/>
                <a:cs typeface="Times New Roman" pitchFamily="18" charset="0"/>
              </a:rPr>
              <a:t>The Job class is the most important class in the MapReduce API. </a:t>
            </a:r>
          </a:p>
          <a:p>
            <a:pPr algn="just"/>
            <a:r>
              <a:rPr lang="en-GB" sz="2600" dirty="0" smtClean="0">
                <a:latin typeface="Times New Roman" pitchFamily="18" charset="0"/>
                <a:cs typeface="Times New Roman" pitchFamily="18" charset="0"/>
              </a:rPr>
              <a:t>It allows the user to configure the job, submit it, control its execution, and query the state. </a:t>
            </a:r>
          </a:p>
          <a:p>
            <a:pPr algn="just"/>
            <a:r>
              <a:rPr lang="en-GB" sz="2600" dirty="0" smtClean="0">
                <a:latin typeface="Times New Roman" pitchFamily="18" charset="0"/>
                <a:cs typeface="Times New Roman" pitchFamily="18" charset="0"/>
              </a:rPr>
              <a:t>The set methods only work until the job is submitted, afterwards they will throw an IllegalStateException.</a:t>
            </a:r>
          </a:p>
          <a:p>
            <a:pPr algn="just"/>
            <a:r>
              <a:rPr lang="en-GB" sz="2600" dirty="0" smtClean="0">
                <a:latin typeface="Times New Roman" pitchFamily="18" charset="0"/>
                <a:cs typeface="Times New Roman" pitchFamily="18" charset="0"/>
              </a:rPr>
              <a:t>Normally, the user creates the application, describes the various facets of the job, and then submits the job and monitors its progress.</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30533" y="228600"/>
            <a:ext cx="9013467"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0" y="0"/>
            <a:ext cx="3657600" cy="2025638"/>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175392" y="381000"/>
            <a:ext cx="4968607" cy="624840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0" y="2438400"/>
            <a:ext cx="4143208" cy="4200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lgn="just">
              <a:buNone/>
            </a:pPr>
            <a:r>
              <a:rPr lang="en-GB" sz="3000" b="1" dirty="0" smtClean="0">
                <a:solidFill>
                  <a:srgbClr val="FF0000"/>
                </a:solidFill>
                <a:latin typeface="Times New Roman" pitchFamily="18" charset="0"/>
                <a:cs typeface="Times New Roman" pitchFamily="18" charset="0"/>
              </a:rPr>
              <a:t>Mapper Class</a:t>
            </a:r>
          </a:p>
          <a:p>
            <a:pPr algn="just"/>
            <a:r>
              <a:rPr lang="en-GB" sz="3000" dirty="0" smtClean="0">
                <a:latin typeface="Times New Roman" pitchFamily="18" charset="0"/>
                <a:cs typeface="Times New Roman" pitchFamily="18" charset="0"/>
              </a:rPr>
              <a:t>The Mapper class defines the Map job. Maps input key-value pairs to a set of intermediate key-value pairs.</a:t>
            </a:r>
          </a:p>
          <a:p>
            <a:pPr algn="just"/>
            <a:r>
              <a:rPr lang="en-GB" sz="3000" dirty="0" smtClean="0">
                <a:latin typeface="Times New Roman" pitchFamily="18" charset="0"/>
                <a:cs typeface="Times New Roman" pitchFamily="18" charset="0"/>
              </a:rPr>
              <a:t>Maps are the individual tasks that transform the input records into intermediate records. </a:t>
            </a:r>
          </a:p>
          <a:p>
            <a:pPr algn="just"/>
            <a:r>
              <a:rPr lang="en-GB" sz="3000" dirty="0" smtClean="0">
                <a:latin typeface="Times New Roman" pitchFamily="18" charset="0"/>
                <a:cs typeface="Times New Roman" pitchFamily="18" charset="0"/>
              </a:rPr>
              <a:t>The transformed intermediate records need not be of the same type as the input records.</a:t>
            </a:r>
          </a:p>
          <a:p>
            <a:pPr algn="just"/>
            <a:r>
              <a:rPr lang="en-GB" sz="3000" dirty="0" smtClean="0">
                <a:latin typeface="Times New Roman" pitchFamily="18" charset="0"/>
                <a:cs typeface="Times New Roman" pitchFamily="18" charset="0"/>
              </a:rPr>
              <a:t>A given input pair may map to zero or many output pairs.</a:t>
            </a:r>
          </a:p>
          <a:p>
            <a:pPr algn="just">
              <a:buNone/>
            </a:pPr>
            <a:r>
              <a:rPr lang="en-GB" sz="3000" b="1" dirty="0" smtClean="0">
                <a:solidFill>
                  <a:srgbClr val="FF0000"/>
                </a:solidFill>
                <a:latin typeface="Times New Roman" pitchFamily="18" charset="0"/>
                <a:cs typeface="Times New Roman" pitchFamily="18" charset="0"/>
              </a:rPr>
              <a:t>Method</a:t>
            </a:r>
          </a:p>
          <a:p>
            <a:pPr algn="just"/>
            <a:r>
              <a:rPr lang="en-GB" sz="3000" b="1" dirty="0" smtClean="0">
                <a:latin typeface="Times New Roman" pitchFamily="18" charset="0"/>
                <a:cs typeface="Times New Roman" pitchFamily="18" charset="0"/>
              </a:rPr>
              <a:t>map</a:t>
            </a:r>
            <a:r>
              <a:rPr lang="en-GB" sz="3000" dirty="0" smtClean="0">
                <a:latin typeface="Times New Roman" pitchFamily="18" charset="0"/>
                <a:cs typeface="Times New Roman" pitchFamily="18" charset="0"/>
              </a:rPr>
              <a:t> is the most prominent method of the Mapper class. The syntax is defined below −</a:t>
            </a:r>
          </a:p>
          <a:p>
            <a:pPr algn="just"/>
            <a:r>
              <a:rPr lang="en-GB" sz="3000" dirty="0" smtClean="0">
                <a:latin typeface="Times New Roman" pitchFamily="18" charset="0"/>
                <a:cs typeface="Times New Roman" pitchFamily="18" charset="0"/>
              </a:rPr>
              <a:t>map(KEYIN key, VALUEIN value, org.apache.hadoop.mapreduce.Mapper.Context context)This method is called once for each key-value pair in the input split.</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705600"/>
          </a:xfrm>
        </p:spPr>
        <p:txBody>
          <a:bodyPr>
            <a:normAutofit fontScale="85000" lnSpcReduction="10000"/>
          </a:bodyPr>
          <a:lstStyle/>
          <a:p>
            <a:pPr algn="just">
              <a:buNone/>
            </a:pPr>
            <a:r>
              <a:rPr lang="en-GB" b="1" dirty="0" smtClean="0">
                <a:solidFill>
                  <a:srgbClr val="FF0000"/>
                </a:solidFill>
                <a:latin typeface="Times New Roman" pitchFamily="18" charset="0"/>
                <a:cs typeface="Times New Roman" pitchFamily="18" charset="0"/>
              </a:rPr>
              <a:t>Reducer Class</a:t>
            </a:r>
          </a:p>
          <a:p>
            <a:pPr algn="just"/>
            <a:r>
              <a:rPr lang="en-GB" dirty="0" smtClean="0">
                <a:latin typeface="Times New Roman" pitchFamily="18" charset="0"/>
                <a:cs typeface="Times New Roman" pitchFamily="18" charset="0"/>
              </a:rPr>
              <a:t>The Reducer class defines the Reduce job in MapReduce. It reduces a set of intermediate values that share a key to a smaller set of values. </a:t>
            </a:r>
          </a:p>
          <a:p>
            <a:pPr algn="just"/>
            <a:r>
              <a:rPr lang="en-GB" dirty="0" smtClean="0">
                <a:latin typeface="Times New Roman" pitchFamily="18" charset="0"/>
                <a:cs typeface="Times New Roman" pitchFamily="18" charset="0"/>
              </a:rPr>
              <a:t>Reducer implementations can access the Configuration for a job via the JobContext.getConfiguration() method. A Reducer has three primary phases − Shuffle, Sort, and Reduce.</a:t>
            </a:r>
          </a:p>
          <a:p>
            <a:pPr algn="just"/>
            <a:r>
              <a:rPr lang="en-GB" b="1" dirty="0" smtClean="0">
                <a:latin typeface="Times New Roman" pitchFamily="18" charset="0"/>
                <a:cs typeface="Times New Roman" pitchFamily="18" charset="0"/>
              </a:rPr>
              <a:t>Shuffle</a:t>
            </a:r>
            <a:r>
              <a:rPr lang="en-GB" dirty="0" smtClean="0">
                <a:latin typeface="Times New Roman" pitchFamily="18" charset="0"/>
                <a:cs typeface="Times New Roman" pitchFamily="18" charset="0"/>
              </a:rPr>
              <a:t> − The Reducer copies the sorted output from each Mapper using HTTP across the network.</a:t>
            </a:r>
          </a:p>
          <a:p>
            <a:pPr algn="just"/>
            <a:r>
              <a:rPr lang="en-GB" b="1" dirty="0" smtClean="0">
                <a:latin typeface="Times New Roman" pitchFamily="18" charset="0"/>
                <a:cs typeface="Times New Roman" pitchFamily="18" charset="0"/>
              </a:rPr>
              <a:t>Sort</a:t>
            </a:r>
            <a:r>
              <a:rPr lang="en-GB" dirty="0" smtClean="0">
                <a:latin typeface="Times New Roman" pitchFamily="18" charset="0"/>
                <a:cs typeface="Times New Roman" pitchFamily="18" charset="0"/>
              </a:rPr>
              <a:t> − The framework merge-sorts the Reducer inputs by keys (since different Mappers may have output the same key). </a:t>
            </a:r>
          </a:p>
          <a:p>
            <a:pPr algn="just"/>
            <a:r>
              <a:rPr lang="en-GB" dirty="0" smtClean="0">
                <a:latin typeface="Times New Roman" pitchFamily="18" charset="0"/>
                <a:cs typeface="Times New Roman" pitchFamily="18" charset="0"/>
              </a:rPr>
              <a:t>The shuffle and sort phases occur simultaneously, i.e., while outputs are being fetched, they are merged.</a:t>
            </a:r>
          </a:p>
          <a:p>
            <a:pPr algn="just"/>
            <a:r>
              <a:rPr lang="en-GB" b="1" dirty="0" smtClean="0">
                <a:latin typeface="Times New Roman" pitchFamily="18" charset="0"/>
                <a:cs typeface="Times New Roman" pitchFamily="18" charset="0"/>
              </a:rPr>
              <a:t>Reduce</a:t>
            </a:r>
            <a:r>
              <a:rPr lang="en-GB" dirty="0" smtClean="0">
                <a:latin typeface="Times New Roman" pitchFamily="18" charset="0"/>
                <a:cs typeface="Times New Roman" pitchFamily="18" charset="0"/>
              </a:rPr>
              <a:t> − In this phase the reduce (Object, Iterable, Context) method is called for each &lt;key, (collection of values)&gt; in the sorted inputs.</a:t>
            </a: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610600" cy="4525963"/>
          </a:xfrm>
        </p:spPr>
        <p:txBody>
          <a:bodyPr/>
          <a:lstStyle/>
          <a:p>
            <a:pPr algn="just">
              <a:buNone/>
            </a:pPr>
            <a:r>
              <a:rPr lang="en-GB" b="1" dirty="0" smtClean="0">
                <a:solidFill>
                  <a:srgbClr val="FF0000"/>
                </a:solidFill>
                <a:latin typeface="Times New Roman" pitchFamily="18" charset="0"/>
                <a:cs typeface="Times New Roman" pitchFamily="18" charset="0"/>
              </a:rPr>
              <a:t>Method</a:t>
            </a:r>
          </a:p>
          <a:p>
            <a:pPr algn="just"/>
            <a:r>
              <a:rPr lang="en-GB" sz="2800" b="1" dirty="0" smtClean="0">
                <a:latin typeface="Times New Roman" pitchFamily="18" charset="0"/>
                <a:cs typeface="Times New Roman" pitchFamily="18" charset="0"/>
              </a:rPr>
              <a:t>reduce</a:t>
            </a:r>
            <a:r>
              <a:rPr lang="en-GB" sz="2800" dirty="0" smtClean="0">
                <a:latin typeface="Times New Roman" pitchFamily="18" charset="0"/>
                <a:cs typeface="Times New Roman" pitchFamily="18" charset="0"/>
              </a:rPr>
              <a:t> is the most prominent method of the Reducer class. The syntax is defined below −</a:t>
            </a:r>
          </a:p>
          <a:p>
            <a:pPr algn="just"/>
            <a:r>
              <a:rPr lang="en-GB" sz="2800" b="1" dirty="0" smtClean="0">
                <a:latin typeface="Times New Roman" pitchFamily="18" charset="0"/>
                <a:cs typeface="Times New Roman" pitchFamily="18" charset="0"/>
              </a:rPr>
              <a:t>reduce</a:t>
            </a:r>
            <a:r>
              <a:rPr lang="en-GB" sz="2800" dirty="0" smtClean="0">
                <a:latin typeface="Times New Roman" pitchFamily="18" charset="0"/>
                <a:cs typeface="Times New Roman" pitchFamily="18" charset="0"/>
              </a:rPr>
              <a:t>(KEYIN key, Iterable&lt;VALUEIN&gt; values, org.apache.hadoop.mapreduce.Reducer.Context context)This method is called once for each key on the collection of key-value pairs.</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r>
              <a:rPr lang="en-GB" dirty="0" smtClean="0"/>
              <a:t/>
            </a:r>
            <a:br>
              <a:rPr lang="en-GB" dirty="0" smtClean="0"/>
            </a:br>
            <a:r>
              <a:rPr lang="en-GB" sz="3600" b="1" dirty="0" smtClean="0">
                <a:solidFill>
                  <a:srgbClr val="FF0000"/>
                </a:solidFill>
                <a:latin typeface="Times New Roman" pitchFamily="18" charset="0"/>
                <a:cs typeface="Times New Roman" pitchFamily="18" charset="0"/>
              </a:rPr>
              <a:t>Benefits of MapReduce programming</a:t>
            </a:r>
            <a:r>
              <a:rPr lang="en-GB" dirty="0" smtClean="0"/>
              <a:t/>
            </a:r>
            <a:br>
              <a:rPr lang="en-GB" dirty="0" smtClean="0"/>
            </a:br>
            <a:endParaRPr lang="en-US" dirty="0"/>
          </a:p>
        </p:txBody>
      </p:sp>
      <p:sp>
        <p:nvSpPr>
          <p:cNvPr id="3" name="Content Placeholder 2"/>
          <p:cNvSpPr>
            <a:spLocks noGrp="1"/>
          </p:cNvSpPr>
          <p:nvPr>
            <p:ph idx="1"/>
          </p:nvPr>
        </p:nvSpPr>
        <p:spPr>
          <a:xfrm>
            <a:off x="152400" y="685800"/>
            <a:ext cx="8839200" cy="5943600"/>
          </a:xfrm>
        </p:spPr>
        <p:txBody>
          <a:bodyPr>
            <a:normAutofit/>
          </a:bodyPr>
          <a:lstStyle/>
          <a:p>
            <a:pPr>
              <a:buNone/>
            </a:pPr>
            <a:r>
              <a:rPr lang="en-GB" sz="2600" b="1" dirty="0" smtClean="0">
                <a:latin typeface="Times New Roman" pitchFamily="18" charset="0"/>
                <a:cs typeface="Times New Roman" pitchFamily="18" charset="0"/>
              </a:rPr>
              <a:t>Scalability</a:t>
            </a:r>
            <a:endParaRPr lang="en-GB" sz="2600" dirty="0" smtClean="0">
              <a:latin typeface="Times New Roman" pitchFamily="18" charset="0"/>
              <a:cs typeface="Times New Roman" pitchFamily="18" charset="0"/>
            </a:endParaRPr>
          </a:p>
          <a:p>
            <a:pPr algn="just"/>
            <a:r>
              <a:rPr lang="en-GB" sz="2600" dirty="0" smtClean="0">
                <a:latin typeface="Times New Roman" pitchFamily="18" charset="0"/>
                <a:cs typeface="Times New Roman" pitchFamily="18" charset="0"/>
              </a:rPr>
              <a:t>Hadoop is a platform that is highly scalable. This is largely because of its ability to store as well as distribute large data sets across plenty of servers. </a:t>
            </a:r>
          </a:p>
          <a:p>
            <a:pPr algn="just"/>
            <a:r>
              <a:rPr lang="en-GB" sz="2600" dirty="0" smtClean="0">
                <a:latin typeface="Times New Roman" pitchFamily="18" charset="0"/>
                <a:cs typeface="Times New Roman" pitchFamily="18" charset="0"/>
              </a:rPr>
              <a:t>These servers can be inexpensive and can operate in parallel. </a:t>
            </a:r>
          </a:p>
          <a:p>
            <a:pPr algn="just"/>
            <a:r>
              <a:rPr lang="en-GB" sz="2600" dirty="0" smtClean="0">
                <a:latin typeface="Times New Roman" pitchFamily="18" charset="0"/>
                <a:cs typeface="Times New Roman" pitchFamily="18" charset="0"/>
              </a:rPr>
              <a:t>And with each addition of servers one adds more processing power.</a:t>
            </a:r>
          </a:p>
          <a:p>
            <a:pPr algn="just"/>
            <a:r>
              <a:rPr lang="en-GB" sz="2600" dirty="0" smtClean="0">
                <a:latin typeface="Times New Roman" pitchFamily="18" charset="0"/>
                <a:cs typeface="Times New Roman" pitchFamily="18" charset="0"/>
              </a:rPr>
              <a:t>Contrary to the traditional relational database management systems (RDMS) that cannot scale in order to process huge amounts of data.</a:t>
            </a:r>
          </a:p>
          <a:p>
            <a:pPr algn="just"/>
            <a:r>
              <a:rPr lang="en-GB" sz="2600" dirty="0" err="1" smtClean="0">
                <a:latin typeface="Times New Roman" pitchFamily="18" charset="0"/>
                <a:cs typeface="Times New Roman" pitchFamily="18" charset="0"/>
              </a:rPr>
              <a:t>Hadoop</a:t>
            </a:r>
            <a:r>
              <a:rPr lang="en-GB" sz="2600" dirty="0" smtClean="0">
                <a:latin typeface="Times New Roman" pitchFamily="18" charset="0"/>
                <a:cs typeface="Times New Roman" pitchFamily="18" charset="0"/>
              </a:rPr>
              <a:t> MapReduce programming enables business organizations to run applications from a huge number of nodes that could involve the usage of thousands of terabytes of data.</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38200"/>
          </a:xfrm>
        </p:spPr>
        <p:txBody>
          <a:bodyPr>
            <a:normAutofit/>
          </a:bodyPr>
          <a:lstStyle/>
          <a:p>
            <a:r>
              <a:rPr lang="en-IN" sz="3200" b="1" dirty="0" smtClean="0">
                <a:solidFill>
                  <a:srgbClr val="FF0000"/>
                </a:solidFill>
                <a:latin typeface="Times New Roman" pitchFamily="18" charset="0"/>
                <a:cs typeface="Times New Roman" pitchFamily="18" charset="0"/>
              </a:rPr>
              <a:t>Mapper Code</a:t>
            </a:r>
            <a:endParaRPr lang="en-US" sz="3200" b="1" dirty="0">
              <a:solidFill>
                <a:srgbClr val="FF0000"/>
              </a:solidFill>
              <a:latin typeface="Times New Roman" pitchFamily="18" charset="0"/>
              <a:cs typeface="Times New Roman" pitchFamily="18" charset="0"/>
            </a:endParaRPr>
          </a:p>
        </p:txBody>
      </p:sp>
      <p:pic>
        <p:nvPicPr>
          <p:cNvPr id="9218" name="Picture 2"/>
          <p:cNvPicPr>
            <a:picLocks noGrp="1" noChangeAspect="1" noChangeArrowheads="1"/>
          </p:cNvPicPr>
          <p:nvPr>
            <p:ph idx="1"/>
          </p:nvPr>
        </p:nvPicPr>
        <p:blipFill>
          <a:blip r:embed="rId2"/>
          <a:srcRect/>
          <a:stretch>
            <a:fillRect/>
          </a:stretch>
        </p:blipFill>
        <p:spPr bwMode="auto">
          <a:xfrm>
            <a:off x="533400" y="746005"/>
            <a:ext cx="8077200" cy="3196087"/>
          </a:xfrm>
          <a:prstGeom prst="rect">
            <a:avLst/>
          </a:prstGeom>
          <a:noFill/>
          <a:ln w="9525">
            <a:noFill/>
            <a:miter lim="800000"/>
            <a:headEnd/>
            <a:tailEnd/>
          </a:ln>
          <a:effectLst/>
        </p:spPr>
      </p:pic>
      <p:sp>
        <p:nvSpPr>
          <p:cNvPr id="5" name="Rectangle 4"/>
          <p:cNvSpPr/>
          <p:nvPr/>
        </p:nvSpPr>
        <p:spPr>
          <a:xfrm>
            <a:off x="457200" y="4038600"/>
            <a:ext cx="8229600" cy="2492990"/>
          </a:xfrm>
          <a:prstGeom prst="rect">
            <a:avLst/>
          </a:prstGeom>
        </p:spPr>
        <p:txBody>
          <a:bodyPr wrap="square">
            <a:spAutoFit/>
          </a:bodyPr>
          <a:lstStyle/>
          <a:p>
            <a:pPr algn="just"/>
            <a:r>
              <a:rPr lang="en-GB" sz="2400" dirty="0" smtClean="0">
                <a:latin typeface="Times New Roman" pitchFamily="18" charset="0"/>
                <a:cs typeface="Times New Roman" pitchFamily="18" charset="0"/>
              </a:rPr>
              <a:t>We have created a class Map that extends the class Mapper which is already defined in the MapReduce Framework.</a:t>
            </a:r>
          </a:p>
          <a:p>
            <a:pPr algn="just"/>
            <a:r>
              <a:rPr lang="en-GB" sz="2400" dirty="0" smtClean="0">
                <a:latin typeface="Times New Roman" pitchFamily="18" charset="0"/>
                <a:cs typeface="Times New Roman" pitchFamily="18" charset="0"/>
              </a:rPr>
              <a:t>We define the data types of input and output key/value pair after the class declaration using angle brackets.</a:t>
            </a:r>
          </a:p>
          <a:p>
            <a:pPr algn="just"/>
            <a:r>
              <a:rPr lang="en-GB" sz="2400" dirty="0" smtClean="0">
                <a:latin typeface="Times New Roman" pitchFamily="18" charset="0"/>
                <a:cs typeface="Times New Roman" pitchFamily="18" charset="0"/>
              </a:rPr>
              <a:t>Both the input and output of the Mapper is a key/value pair.</a:t>
            </a:r>
          </a:p>
          <a:p>
            <a:endParaRPr lang="en-GB" dirty="0" smtClean="0"/>
          </a:p>
          <a:p>
            <a:endParaRPr lang="en-GB"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lgn="just">
              <a:buNone/>
            </a:pPr>
            <a:r>
              <a:rPr lang="en-GB" dirty="0" smtClean="0">
                <a:solidFill>
                  <a:srgbClr val="FF0000"/>
                </a:solidFill>
                <a:latin typeface="Times New Roman" pitchFamily="18" charset="0"/>
                <a:cs typeface="Times New Roman" pitchFamily="18" charset="0"/>
              </a:rPr>
              <a:t>Input:</a:t>
            </a:r>
          </a:p>
          <a:p>
            <a:pPr algn="just"/>
            <a:r>
              <a:rPr lang="en-GB" dirty="0" smtClean="0">
                <a:latin typeface="Times New Roman" pitchFamily="18" charset="0"/>
                <a:cs typeface="Times New Roman" pitchFamily="18" charset="0"/>
              </a:rPr>
              <a:t>The </a:t>
            </a:r>
            <a:r>
              <a:rPr lang="en-GB" i="1" dirty="0" smtClean="0">
                <a:latin typeface="Times New Roman" pitchFamily="18" charset="0"/>
                <a:cs typeface="Times New Roman" pitchFamily="18" charset="0"/>
              </a:rPr>
              <a:t>key</a:t>
            </a:r>
            <a:r>
              <a:rPr lang="en-GB" dirty="0" smtClean="0">
                <a:latin typeface="Times New Roman" pitchFamily="18" charset="0"/>
                <a:cs typeface="Times New Roman" pitchFamily="18" charset="0"/>
              </a:rPr>
              <a:t> is nothing but the offset of each line in the text file: </a:t>
            </a:r>
            <a:r>
              <a:rPr lang="en-GB" i="1" dirty="0" smtClean="0">
                <a:latin typeface="Times New Roman" pitchFamily="18" charset="0"/>
                <a:cs typeface="Times New Roman" pitchFamily="18" charset="0"/>
              </a:rPr>
              <a:t>LongWritable</a:t>
            </a:r>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The </a:t>
            </a:r>
            <a:r>
              <a:rPr lang="en-GB" i="1" dirty="0" smtClean="0">
                <a:latin typeface="Times New Roman" pitchFamily="18" charset="0"/>
                <a:cs typeface="Times New Roman" pitchFamily="18" charset="0"/>
              </a:rPr>
              <a:t>value</a:t>
            </a:r>
            <a:r>
              <a:rPr lang="en-GB" dirty="0" smtClean="0">
                <a:latin typeface="Times New Roman" pitchFamily="18" charset="0"/>
                <a:cs typeface="Times New Roman" pitchFamily="18" charset="0"/>
              </a:rPr>
              <a:t> is each individual line (as shown in the figure at the right): </a:t>
            </a:r>
            <a:r>
              <a:rPr lang="en-GB" i="1" dirty="0" smtClean="0">
                <a:latin typeface="Times New Roman" pitchFamily="18" charset="0"/>
                <a:cs typeface="Times New Roman" pitchFamily="18" charset="0"/>
              </a:rPr>
              <a:t>Text</a:t>
            </a:r>
            <a:endParaRPr lang="en-GB" dirty="0" smtClean="0">
              <a:latin typeface="Times New Roman" pitchFamily="18" charset="0"/>
              <a:cs typeface="Times New Roman" pitchFamily="18" charset="0"/>
            </a:endParaRPr>
          </a:p>
          <a:p>
            <a:pPr algn="just">
              <a:buNone/>
            </a:pPr>
            <a:endParaRPr lang="en-GB" dirty="0" smtClean="0">
              <a:latin typeface="Times New Roman" pitchFamily="18" charset="0"/>
              <a:cs typeface="Times New Roman" pitchFamily="18" charset="0"/>
            </a:endParaRPr>
          </a:p>
          <a:p>
            <a:pPr algn="just">
              <a:buNone/>
            </a:pPr>
            <a:r>
              <a:rPr lang="en-GB" dirty="0" smtClean="0">
                <a:solidFill>
                  <a:srgbClr val="FF0000"/>
                </a:solidFill>
                <a:latin typeface="Times New Roman" pitchFamily="18" charset="0"/>
                <a:cs typeface="Times New Roman" pitchFamily="18" charset="0"/>
              </a:rPr>
              <a:t>Output:</a:t>
            </a:r>
          </a:p>
          <a:p>
            <a:pPr algn="just"/>
            <a:r>
              <a:rPr lang="en-GB" dirty="0" smtClean="0">
                <a:latin typeface="Times New Roman" pitchFamily="18" charset="0"/>
                <a:cs typeface="Times New Roman" pitchFamily="18" charset="0"/>
              </a:rPr>
              <a:t>The </a:t>
            </a:r>
            <a:r>
              <a:rPr lang="en-GB" i="1" dirty="0" smtClean="0">
                <a:latin typeface="Times New Roman" pitchFamily="18" charset="0"/>
                <a:cs typeface="Times New Roman" pitchFamily="18" charset="0"/>
              </a:rPr>
              <a:t>key</a:t>
            </a:r>
            <a:r>
              <a:rPr lang="en-GB" dirty="0" smtClean="0">
                <a:latin typeface="Times New Roman" pitchFamily="18" charset="0"/>
                <a:cs typeface="Times New Roman" pitchFamily="18" charset="0"/>
              </a:rPr>
              <a:t> is the tokenized words: </a:t>
            </a:r>
            <a:r>
              <a:rPr lang="en-GB" i="1" dirty="0" smtClean="0">
                <a:latin typeface="Times New Roman" pitchFamily="18" charset="0"/>
                <a:cs typeface="Times New Roman" pitchFamily="18" charset="0"/>
              </a:rPr>
              <a:t>Text</a:t>
            </a:r>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We have the hardcoded </a:t>
            </a:r>
            <a:r>
              <a:rPr lang="en-GB" i="1" dirty="0" smtClean="0">
                <a:latin typeface="Times New Roman" pitchFamily="18" charset="0"/>
                <a:cs typeface="Times New Roman" pitchFamily="18" charset="0"/>
              </a:rPr>
              <a:t>value</a:t>
            </a:r>
            <a:r>
              <a:rPr lang="en-GB" dirty="0" smtClean="0">
                <a:latin typeface="Times New Roman" pitchFamily="18" charset="0"/>
                <a:cs typeface="Times New Roman" pitchFamily="18" charset="0"/>
              </a:rPr>
              <a:t> in our case which is 1: </a:t>
            </a:r>
            <a:r>
              <a:rPr lang="en-GB" i="1" dirty="0" smtClean="0">
                <a:latin typeface="Times New Roman" pitchFamily="18" charset="0"/>
                <a:cs typeface="Times New Roman" pitchFamily="18" charset="0"/>
              </a:rPr>
              <a:t>IntWritable</a:t>
            </a:r>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Example — Dear 1, Bear 1, etc.</a:t>
            </a:r>
          </a:p>
          <a:p>
            <a:r>
              <a:rPr lang="en-GB" sz="3100" dirty="0" smtClean="0">
                <a:latin typeface="Times New Roman" pitchFamily="18" charset="0"/>
                <a:cs typeface="Times New Roman" pitchFamily="18" charset="0"/>
              </a:rPr>
              <a:t>We have written a java code where we have tokenized each word and assigned them a hardcoded value equal to </a:t>
            </a:r>
            <a:r>
              <a:rPr lang="en-GB" sz="3100" i="1" dirty="0" smtClean="0">
                <a:latin typeface="Times New Roman" pitchFamily="18" charset="0"/>
                <a:cs typeface="Times New Roman" pitchFamily="18" charset="0"/>
              </a:rPr>
              <a:t>1</a:t>
            </a:r>
            <a:r>
              <a:rPr lang="en-GB" sz="3100" dirty="0" smtClean="0">
                <a:latin typeface="Times New Roman" pitchFamily="18" charset="0"/>
                <a:cs typeface="Times New Roman" pitchFamily="18" charset="0"/>
              </a:rPr>
              <a:t>.</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9803" y="152400"/>
            <a:ext cx="9134197" cy="5219541"/>
          </a:xfrm>
          <a:prstGeom prst="rect">
            <a:avLst/>
          </a:prstGeom>
          <a:noFill/>
          <a:ln w="9525">
            <a:noFill/>
            <a:miter lim="800000"/>
            <a:headEnd/>
            <a:tailEnd/>
          </a:ln>
          <a:effectLst/>
        </p:spPr>
      </p:pic>
      <p:sp>
        <p:nvSpPr>
          <p:cNvPr id="5" name="Rectangle 4"/>
          <p:cNvSpPr/>
          <p:nvPr/>
        </p:nvSpPr>
        <p:spPr>
          <a:xfrm>
            <a:off x="0" y="5486400"/>
            <a:ext cx="9144000" cy="1200329"/>
          </a:xfrm>
          <a:prstGeom prst="rect">
            <a:avLst/>
          </a:prstGeom>
        </p:spPr>
        <p:txBody>
          <a:bodyPr wrap="square">
            <a:spAutoFit/>
          </a:bodyPr>
          <a:lstStyle/>
          <a:p>
            <a:pPr algn="just"/>
            <a:r>
              <a:rPr lang="en-GB" dirty="0" smtClean="0">
                <a:latin typeface="Times New Roman" pitchFamily="18" charset="0"/>
                <a:cs typeface="Times New Roman" pitchFamily="18" charset="0"/>
              </a:rPr>
              <a:t>We have created a class Reduce which extends class Reducer like that of Mapper.</a:t>
            </a:r>
          </a:p>
          <a:p>
            <a:pPr algn="just"/>
            <a:r>
              <a:rPr lang="en-GB" dirty="0" smtClean="0">
                <a:latin typeface="Times New Roman" pitchFamily="18" charset="0"/>
                <a:cs typeface="Times New Roman" pitchFamily="18" charset="0"/>
              </a:rPr>
              <a:t>We define the data types of input and output key/value pair after the class declaration using angle brackets as done for Mapper.</a:t>
            </a:r>
          </a:p>
          <a:p>
            <a:pPr algn="just"/>
            <a:r>
              <a:rPr lang="en-GB" dirty="0" smtClean="0">
                <a:latin typeface="Times New Roman" pitchFamily="18" charset="0"/>
                <a:cs typeface="Times New Roman" pitchFamily="18" charset="0"/>
              </a:rPr>
              <a:t>Both the input and the output of the Reducer is a key-value pair.</a:t>
            </a:r>
            <a:endParaRPr lang="en-GB"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915400" cy="4648200"/>
          </a:xfrm>
        </p:spPr>
        <p:txBody>
          <a:bodyPr>
            <a:normAutofit fontScale="92500" lnSpcReduction="20000"/>
          </a:bodyPr>
          <a:lstStyle/>
          <a:p>
            <a:pPr algn="just">
              <a:buNone/>
            </a:pPr>
            <a:r>
              <a:rPr lang="en-GB" sz="2800" dirty="0" smtClean="0">
                <a:solidFill>
                  <a:srgbClr val="FF0000"/>
                </a:solidFill>
                <a:latin typeface="Times New Roman" pitchFamily="18" charset="0"/>
                <a:cs typeface="Times New Roman" pitchFamily="18" charset="0"/>
              </a:rPr>
              <a:t>Input</a:t>
            </a:r>
            <a:r>
              <a:rPr lang="en-GB" sz="2800" dirty="0" smtClean="0">
                <a:latin typeface="Times New Roman" pitchFamily="18" charset="0"/>
                <a:cs typeface="Times New Roman" pitchFamily="18" charset="0"/>
              </a:rPr>
              <a:t>:</a:t>
            </a:r>
          </a:p>
          <a:p>
            <a:pPr algn="just"/>
            <a:r>
              <a:rPr lang="en-GB" sz="2800" dirty="0" smtClean="0">
                <a:latin typeface="Times New Roman" pitchFamily="18" charset="0"/>
                <a:cs typeface="Times New Roman" pitchFamily="18" charset="0"/>
              </a:rPr>
              <a:t>The </a:t>
            </a:r>
            <a:r>
              <a:rPr lang="en-GB" sz="2800" i="1" dirty="0" smtClean="0">
                <a:latin typeface="Times New Roman" pitchFamily="18" charset="0"/>
                <a:cs typeface="Times New Roman" pitchFamily="18" charset="0"/>
              </a:rPr>
              <a:t>key</a:t>
            </a:r>
            <a:r>
              <a:rPr lang="en-GB" sz="2800" dirty="0" smtClean="0">
                <a:latin typeface="Times New Roman" pitchFamily="18" charset="0"/>
                <a:cs typeface="Times New Roman" pitchFamily="18" charset="0"/>
              </a:rPr>
              <a:t> nothing but those unique words which have been generated after the sorting and shuffling phase: </a:t>
            </a:r>
            <a:r>
              <a:rPr lang="en-GB" sz="2800" i="1" dirty="0" smtClean="0">
                <a:latin typeface="Times New Roman" pitchFamily="18" charset="0"/>
                <a:cs typeface="Times New Roman" pitchFamily="18" charset="0"/>
              </a:rPr>
              <a:t>Text</a:t>
            </a:r>
            <a:endParaRPr lang="en-GB" sz="2800" dirty="0" smtClean="0">
              <a:latin typeface="Times New Roman" pitchFamily="18" charset="0"/>
              <a:cs typeface="Times New Roman" pitchFamily="18" charset="0"/>
            </a:endParaRPr>
          </a:p>
          <a:p>
            <a:pPr algn="just"/>
            <a:r>
              <a:rPr lang="en-GB" sz="2800" dirty="0" smtClean="0">
                <a:latin typeface="Times New Roman" pitchFamily="18" charset="0"/>
                <a:cs typeface="Times New Roman" pitchFamily="18" charset="0"/>
              </a:rPr>
              <a:t>The value is a list of integers corresponding to each key: </a:t>
            </a:r>
            <a:r>
              <a:rPr lang="en-GB" sz="2800" i="1" dirty="0" smtClean="0">
                <a:latin typeface="Times New Roman" pitchFamily="18" charset="0"/>
                <a:cs typeface="Times New Roman" pitchFamily="18" charset="0"/>
              </a:rPr>
              <a:t>IntWritable</a:t>
            </a:r>
            <a:endParaRPr lang="en-GB" sz="2800" dirty="0" smtClean="0">
              <a:latin typeface="Times New Roman" pitchFamily="18" charset="0"/>
              <a:cs typeface="Times New Roman" pitchFamily="18" charset="0"/>
            </a:endParaRPr>
          </a:p>
          <a:p>
            <a:pPr algn="just"/>
            <a:r>
              <a:rPr lang="en-GB" sz="2800" dirty="0" smtClean="0">
                <a:latin typeface="Times New Roman" pitchFamily="18" charset="0"/>
                <a:cs typeface="Times New Roman" pitchFamily="18" charset="0"/>
              </a:rPr>
              <a:t>Example — Bear, [1, 1], etc.</a:t>
            </a:r>
          </a:p>
          <a:p>
            <a:pPr algn="just">
              <a:buNone/>
            </a:pPr>
            <a:r>
              <a:rPr lang="en-GB" sz="2800" dirty="0" smtClean="0">
                <a:solidFill>
                  <a:srgbClr val="FF0000"/>
                </a:solidFill>
                <a:latin typeface="Times New Roman" pitchFamily="18" charset="0"/>
                <a:cs typeface="Times New Roman" pitchFamily="18" charset="0"/>
              </a:rPr>
              <a:t>Output</a:t>
            </a:r>
            <a:r>
              <a:rPr lang="en-GB" sz="2800" dirty="0" smtClean="0">
                <a:latin typeface="Times New Roman" pitchFamily="18" charset="0"/>
                <a:cs typeface="Times New Roman" pitchFamily="18" charset="0"/>
              </a:rPr>
              <a:t>:</a:t>
            </a:r>
          </a:p>
          <a:p>
            <a:pPr algn="just"/>
            <a:r>
              <a:rPr lang="en-GB" sz="2800" dirty="0" smtClean="0">
                <a:latin typeface="Times New Roman" pitchFamily="18" charset="0"/>
                <a:cs typeface="Times New Roman" pitchFamily="18" charset="0"/>
              </a:rPr>
              <a:t>The </a:t>
            </a:r>
            <a:r>
              <a:rPr lang="en-GB" sz="2800" i="1" dirty="0" smtClean="0">
                <a:latin typeface="Times New Roman" pitchFamily="18" charset="0"/>
                <a:cs typeface="Times New Roman" pitchFamily="18" charset="0"/>
              </a:rPr>
              <a:t>key</a:t>
            </a:r>
            <a:r>
              <a:rPr lang="en-GB" sz="2800" dirty="0" smtClean="0">
                <a:latin typeface="Times New Roman" pitchFamily="18" charset="0"/>
                <a:cs typeface="Times New Roman" pitchFamily="18" charset="0"/>
              </a:rPr>
              <a:t> is all the unique words present in the input text file: </a:t>
            </a:r>
            <a:r>
              <a:rPr lang="en-GB" sz="2800" i="1" dirty="0" smtClean="0">
                <a:latin typeface="Times New Roman" pitchFamily="18" charset="0"/>
                <a:cs typeface="Times New Roman" pitchFamily="18" charset="0"/>
              </a:rPr>
              <a:t>Text</a:t>
            </a:r>
            <a:endParaRPr lang="en-GB" sz="2800" dirty="0" smtClean="0">
              <a:latin typeface="Times New Roman" pitchFamily="18" charset="0"/>
              <a:cs typeface="Times New Roman" pitchFamily="18" charset="0"/>
            </a:endParaRPr>
          </a:p>
          <a:p>
            <a:pPr algn="just"/>
            <a:r>
              <a:rPr lang="en-GB" sz="2800" dirty="0" smtClean="0">
                <a:latin typeface="Times New Roman" pitchFamily="18" charset="0"/>
                <a:cs typeface="Times New Roman" pitchFamily="18" charset="0"/>
              </a:rPr>
              <a:t>The </a:t>
            </a:r>
            <a:r>
              <a:rPr lang="en-GB" sz="2800" i="1" dirty="0" smtClean="0">
                <a:latin typeface="Times New Roman" pitchFamily="18" charset="0"/>
                <a:cs typeface="Times New Roman" pitchFamily="18" charset="0"/>
              </a:rPr>
              <a:t>value</a:t>
            </a:r>
            <a:r>
              <a:rPr lang="en-GB" sz="2800" dirty="0" smtClean="0">
                <a:latin typeface="Times New Roman" pitchFamily="18" charset="0"/>
                <a:cs typeface="Times New Roman" pitchFamily="18" charset="0"/>
              </a:rPr>
              <a:t> is the number of occurrences of each of the unique words: </a:t>
            </a:r>
            <a:r>
              <a:rPr lang="en-GB" sz="2800" i="1" dirty="0" smtClean="0">
                <a:latin typeface="Times New Roman" pitchFamily="18" charset="0"/>
                <a:cs typeface="Times New Roman" pitchFamily="18" charset="0"/>
              </a:rPr>
              <a:t>IntWritable</a:t>
            </a:r>
            <a:endParaRPr lang="en-GB" sz="2800" dirty="0" smtClean="0">
              <a:latin typeface="Times New Roman" pitchFamily="18" charset="0"/>
              <a:cs typeface="Times New Roman" pitchFamily="18" charset="0"/>
            </a:endParaRPr>
          </a:p>
          <a:p>
            <a:pPr algn="just"/>
            <a:r>
              <a:rPr lang="en-GB" sz="2800" dirty="0" smtClean="0">
                <a:latin typeface="Times New Roman" pitchFamily="18" charset="0"/>
                <a:cs typeface="Times New Roman" pitchFamily="18" charset="0"/>
              </a:rPr>
              <a:t>Example — Bear, 2; Car, 3, etc.</a:t>
            </a:r>
          </a:p>
          <a:p>
            <a:endParaRPr lang="en-US" dirty="0"/>
          </a:p>
        </p:txBody>
      </p:sp>
      <p:sp>
        <p:nvSpPr>
          <p:cNvPr id="4" name="Rectangle 3"/>
          <p:cNvSpPr/>
          <p:nvPr/>
        </p:nvSpPr>
        <p:spPr>
          <a:xfrm>
            <a:off x="152400" y="4800600"/>
            <a:ext cx="8915400" cy="1569660"/>
          </a:xfrm>
          <a:prstGeom prst="rect">
            <a:avLst/>
          </a:prstGeom>
        </p:spPr>
        <p:txBody>
          <a:bodyPr wrap="square">
            <a:spAutoFit/>
          </a:bodyPr>
          <a:lstStyle/>
          <a:p>
            <a:r>
              <a:rPr lang="en-GB" sz="2400" dirty="0" smtClean="0">
                <a:latin typeface="Times New Roman" pitchFamily="18" charset="0"/>
                <a:cs typeface="Times New Roman" pitchFamily="18" charset="0"/>
              </a:rPr>
              <a:t>We have aggregated the values present in each of the list corresponding to each key and produced the final answer.</a:t>
            </a:r>
          </a:p>
          <a:p>
            <a:r>
              <a:rPr lang="en-GB" sz="2400" dirty="0" smtClean="0">
                <a:latin typeface="Times New Roman" pitchFamily="18" charset="0"/>
                <a:cs typeface="Times New Roman" pitchFamily="18" charset="0"/>
              </a:rPr>
              <a:t>In general, a single reducer is created for each of the unique words, but, you can specify the number of reducer in mapred-site.xml.</a:t>
            </a:r>
            <a:endParaRPr lang="en-GB"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152400" y="228600"/>
            <a:ext cx="8865113"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019800"/>
          </a:xfrm>
        </p:spPr>
        <p:txBody>
          <a:bodyPr>
            <a:normAutofit/>
          </a:bodyPr>
          <a:lstStyle/>
          <a:p>
            <a:pPr algn="just"/>
            <a:r>
              <a:rPr lang="en-GB" sz="2400" dirty="0" smtClean="0">
                <a:latin typeface="Times New Roman" pitchFamily="18" charset="0"/>
                <a:cs typeface="Times New Roman" pitchFamily="18" charset="0"/>
              </a:rPr>
              <a:t>In the driver class, we set the configuration of our MapReduce job to run in Hadoop.</a:t>
            </a:r>
          </a:p>
          <a:p>
            <a:pPr algn="just"/>
            <a:r>
              <a:rPr lang="en-GB" sz="2400" dirty="0" smtClean="0">
                <a:latin typeface="Times New Roman" pitchFamily="18" charset="0"/>
                <a:cs typeface="Times New Roman" pitchFamily="18" charset="0"/>
              </a:rPr>
              <a:t>We specify the name of the job, the data type of input/output of the mapper and reducer.</a:t>
            </a:r>
          </a:p>
          <a:p>
            <a:pPr algn="just"/>
            <a:r>
              <a:rPr lang="en-GB" sz="2400" dirty="0" smtClean="0">
                <a:latin typeface="Times New Roman" pitchFamily="18" charset="0"/>
                <a:cs typeface="Times New Roman" pitchFamily="18" charset="0"/>
              </a:rPr>
              <a:t>We also specify the names of the mapper and reducer classes.</a:t>
            </a:r>
          </a:p>
          <a:p>
            <a:pPr algn="just"/>
            <a:r>
              <a:rPr lang="en-GB" sz="2400" dirty="0" smtClean="0">
                <a:latin typeface="Times New Roman" pitchFamily="18" charset="0"/>
                <a:cs typeface="Times New Roman" pitchFamily="18" charset="0"/>
              </a:rPr>
              <a:t>The path of the input and output folder is also specified.</a:t>
            </a:r>
          </a:p>
          <a:p>
            <a:pPr algn="just"/>
            <a:r>
              <a:rPr lang="en-GB" sz="2400" dirty="0" smtClean="0">
                <a:latin typeface="Times New Roman" pitchFamily="18" charset="0"/>
                <a:cs typeface="Times New Roman" pitchFamily="18" charset="0"/>
              </a:rPr>
              <a:t>The method setInputFormatClass () is used for specifying that how a Mapper will read the input data or what will be the unit of work. Here, we have chosen TextInputFormat so that single line is read by the mapper at a time from the input text file.</a:t>
            </a:r>
          </a:p>
          <a:p>
            <a:pPr algn="just"/>
            <a:r>
              <a:rPr lang="en-GB" sz="2400" dirty="0" smtClean="0">
                <a:latin typeface="Times New Roman" pitchFamily="18" charset="0"/>
                <a:cs typeface="Times New Roman" pitchFamily="18" charset="0"/>
              </a:rPr>
              <a:t>The main () method is the entry point for the driver. In this method, we instantiate a new Configuration object for the job.</a:t>
            </a:r>
          </a:p>
          <a:p>
            <a:endParaRPr lang="en-US"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59003" y="1066800"/>
            <a:ext cx="8984997" cy="39317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0" y="304800"/>
            <a:ext cx="9125594"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0" y="304800"/>
            <a:ext cx="91440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381000" y="609600"/>
            <a:ext cx="8343630" cy="51852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70000" lnSpcReduction="20000"/>
          </a:bodyPr>
          <a:lstStyle/>
          <a:p>
            <a:pPr algn="just">
              <a:buNone/>
            </a:pPr>
            <a:endParaRPr lang="en-GB" b="1" dirty="0" smtClean="0"/>
          </a:p>
          <a:p>
            <a:pPr algn="just">
              <a:buNone/>
            </a:pPr>
            <a:r>
              <a:rPr lang="en-GB" b="1" dirty="0" smtClean="0">
                <a:solidFill>
                  <a:srgbClr val="FF0000"/>
                </a:solidFill>
                <a:latin typeface="Times New Roman" pitchFamily="18" charset="0"/>
                <a:cs typeface="Times New Roman" pitchFamily="18" charset="0"/>
              </a:rPr>
              <a:t>Cost-effective solution</a:t>
            </a:r>
          </a:p>
          <a:p>
            <a:pPr algn="just"/>
            <a:r>
              <a:rPr lang="en-GB" dirty="0" smtClean="0">
                <a:latin typeface="Times New Roman" pitchFamily="18" charset="0"/>
                <a:cs typeface="Times New Roman" pitchFamily="18" charset="0"/>
              </a:rPr>
              <a:t>Hadoop’s highly scalable structure also implies that it comes across as a very cost-effective solution for businesses that need to store ever growing data dictated by today’s requirements</a:t>
            </a:r>
          </a:p>
          <a:p>
            <a:pPr algn="just"/>
            <a:r>
              <a:rPr lang="en-GB" dirty="0" smtClean="0">
                <a:latin typeface="Times New Roman" pitchFamily="18" charset="0"/>
                <a:cs typeface="Times New Roman" pitchFamily="18" charset="0"/>
              </a:rPr>
              <a:t>In the case of traditional relational database management systems, it becomes massively cost prohibitive to scale to the degrees possible with Hadoop, just to process data.</a:t>
            </a:r>
          </a:p>
          <a:p>
            <a:pPr algn="just"/>
            <a:r>
              <a:rPr lang="en-GB" dirty="0" smtClean="0">
                <a:latin typeface="Times New Roman" pitchFamily="18" charset="0"/>
                <a:cs typeface="Times New Roman" pitchFamily="18" charset="0"/>
              </a:rPr>
              <a:t>As such, many of the businesses would have to downsize data and further implement classifications based on assumptions of how certain data could be more valuable that the other. </a:t>
            </a:r>
          </a:p>
          <a:p>
            <a:pPr algn="just"/>
            <a:r>
              <a:rPr lang="en-GB" dirty="0" smtClean="0">
                <a:latin typeface="Times New Roman" pitchFamily="18" charset="0"/>
                <a:cs typeface="Times New Roman" pitchFamily="18" charset="0"/>
              </a:rPr>
              <a:t>In the process, raw data would have to be deleted. This basically serves short term priorities, and if a business happens to change its plans somewhere down the line, the complete set of raw data would be unavailable for later usage.</a:t>
            </a:r>
          </a:p>
          <a:p>
            <a:pPr algn="just"/>
            <a:r>
              <a:rPr lang="en-GB" dirty="0" smtClean="0">
                <a:latin typeface="Times New Roman" pitchFamily="18" charset="0"/>
                <a:cs typeface="Times New Roman" pitchFamily="18" charset="0"/>
              </a:rPr>
              <a:t>Hadoop’s scale-out architecture with MapReduce programming, allows the storage and processing of data in a very affordable manner. It can also be used in later times.</a:t>
            </a:r>
          </a:p>
          <a:p>
            <a:pPr algn="just"/>
            <a:r>
              <a:rPr lang="en-GB" dirty="0" smtClean="0">
                <a:latin typeface="Times New Roman" pitchFamily="18" charset="0"/>
                <a:cs typeface="Times New Roman" pitchFamily="18" charset="0"/>
              </a:rPr>
              <a:t> In fact, the cost savings are massive and costs can reduce from thousands and figures to hundred figures for every terabyte of data.</a:t>
            </a:r>
          </a:p>
          <a:p>
            <a:pPr>
              <a:buNone/>
            </a:pPr>
            <a:r>
              <a:rPr lang="en-GB" dirty="0" smtClean="0"/>
              <a:t/>
            </a:r>
            <a:br>
              <a:rPr lang="en-GB" dirty="0" smtClean="0"/>
            </a:b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0" y="228600"/>
            <a:ext cx="89916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0" y="152400"/>
            <a:ext cx="9144000" cy="59576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304800" y="533400"/>
            <a:ext cx="8384118" cy="57148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0" y="381000"/>
            <a:ext cx="9177772"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587279" y="762000"/>
            <a:ext cx="8556721" cy="50976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81000" y="609600"/>
            <a:ext cx="8538897" cy="51128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228600" y="762000"/>
            <a:ext cx="8916354" cy="52652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0" y="990600"/>
            <a:ext cx="8981865" cy="45451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0" y="0"/>
            <a:ext cx="9273885"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b="1" dirty="0" smtClean="0">
                <a:solidFill>
                  <a:srgbClr val="FF0000"/>
                </a:solidFill>
                <a:latin typeface="Times New Roman" pitchFamily="18" charset="0"/>
                <a:cs typeface="Times New Roman" pitchFamily="18" charset="0"/>
              </a:rPr>
              <a:t>Flexibility</a:t>
            </a:r>
            <a:endParaRPr lang="en-GB" dirty="0" smtClean="0">
              <a:solidFill>
                <a:srgbClr val="FF0000"/>
              </a:solidFill>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Business organizations can make use of Hadoop MapReduce programming to have access to various new sources of data and also operate on different types of data, whether they are structured or unstructured.</a:t>
            </a:r>
          </a:p>
          <a:p>
            <a:pPr algn="just"/>
            <a:r>
              <a:rPr lang="en-GB" sz="2400" dirty="0" smtClean="0">
                <a:latin typeface="Times New Roman" pitchFamily="18" charset="0"/>
                <a:cs typeface="Times New Roman" pitchFamily="18" charset="0"/>
              </a:rPr>
              <a:t>This allows them to generate value from all of the data that can be accessed by them.</a:t>
            </a:r>
          </a:p>
          <a:p>
            <a:pPr algn="just"/>
            <a:r>
              <a:rPr lang="en-GB" sz="2400" dirty="0" smtClean="0">
                <a:latin typeface="Times New Roman" pitchFamily="18" charset="0"/>
                <a:cs typeface="Times New Roman" pitchFamily="18" charset="0"/>
              </a:rPr>
              <a:t>Along such lines, Hadoop offers support for numerous languages that can be used for data processing and storage.</a:t>
            </a:r>
          </a:p>
          <a:p>
            <a:pPr algn="just"/>
            <a:r>
              <a:rPr lang="en-GB" sz="2400" dirty="0" smtClean="0">
                <a:latin typeface="Times New Roman" pitchFamily="18" charset="0"/>
                <a:cs typeface="Times New Roman" pitchFamily="18" charset="0"/>
              </a:rPr>
              <a:t>Whether the data source is social media, email, or clickstream, MapReduce can work on all of them. </a:t>
            </a:r>
          </a:p>
          <a:p>
            <a:pPr algn="just"/>
            <a:r>
              <a:rPr lang="en-GB" sz="2400" dirty="0" smtClean="0">
                <a:latin typeface="Times New Roman" pitchFamily="18" charset="0"/>
                <a:cs typeface="Times New Roman" pitchFamily="18" charset="0"/>
              </a:rPr>
              <a:t>Also, Hadoop MapReduce programming allows for many applications, such as recommendation systems, processing of logs, marketing analysis, warehousing of data and fraud detection.</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0" y="-15480"/>
            <a:ext cx="9144000" cy="68734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304800" y="685800"/>
            <a:ext cx="8373996" cy="49871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304800" y="457200"/>
            <a:ext cx="8501125" cy="59737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290250" y="457200"/>
            <a:ext cx="8132356" cy="58213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381000" y="362670"/>
            <a:ext cx="8222307" cy="61408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304800" y="533400"/>
            <a:ext cx="8535730" cy="55472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396350" y="457200"/>
            <a:ext cx="7943353" cy="56767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304800" y="304800"/>
            <a:ext cx="8559715" cy="57740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0" y="0"/>
            <a:ext cx="92238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4495800"/>
          </a:xfrm>
        </p:spPr>
        <p:txBody>
          <a:bodyPr>
            <a:normAutofit/>
          </a:bodyPr>
          <a:lstStyle/>
          <a:p>
            <a:pPr>
              <a:buNone/>
            </a:pPr>
            <a:r>
              <a:rPr lang="en-GB" b="1" dirty="0" smtClean="0">
                <a:solidFill>
                  <a:srgbClr val="FF0000"/>
                </a:solidFill>
                <a:latin typeface="Times New Roman" pitchFamily="18" charset="0"/>
                <a:cs typeface="Times New Roman" pitchFamily="18" charset="0"/>
              </a:rPr>
              <a:t>Fast</a:t>
            </a:r>
            <a:endParaRPr lang="en-GB" dirty="0" smtClean="0">
              <a:solidFill>
                <a:srgbClr val="FF0000"/>
              </a:solidFill>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Hadoop uses a storage method known as distributed file system, which basically implements a mapping system to locate data in a cluster. </a:t>
            </a:r>
          </a:p>
          <a:p>
            <a:pPr algn="just"/>
            <a:r>
              <a:rPr lang="en-GB" sz="2400" dirty="0" smtClean="0">
                <a:latin typeface="Times New Roman" pitchFamily="18" charset="0"/>
                <a:cs typeface="Times New Roman" pitchFamily="18" charset="0"/>
              </a:rPr>
              <a:t>The tools used for data processing, such as MapReduce programming, are also generally located in the very same servers, which allows for faster processing of data.</a:t>
            </a:r>
          </a:p>
          <a:p>
            <a:pPr algn="just"/>
            <a:r>
              <a:rPr lang="en-GB" sz="2400" dirty="0" smtClean="0">
                <a:latin typeface="Times New Roman" pitchFamily="18" charset="0"/>
                <a:cs typeface="Times New Roman" pitchFamily="18" charset="0"/>
              </a:rPr>
              <a:t>Even if you happen to be dealing with large volumes of data that is unstructured, Hadoop MapReduce takes minutes to process terabytes of data, and hours for petabytes of data.</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rcRect/>
          <a:stretch>
            <a:fillRect/>
          </a:stretch>
        </p:blipFill>
        <p:spPr bwMode="auto">
          <a:xfrm>
            <a:off x="145967" y="0"/>
            <a:ext cx="8998033"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srcRect/>
          <a:stretch>
            <a:fillRect/>
          </a:stretch>
        </p:blipFill>
        <p:spPr bwMode="auto">
          <a:xfrm>
            <a:off x="0" y="0"/>
            <a:ext cx="9144000"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fontScale="90000"/>
          </a:bodyPr>
          <a:lstStyle/>
          <a:p>
            <a:r>
              <a:rPr lang="en-US" dirty="0" smtClean="0"/>
              <a:t/>
            </a:r>
            <a:br>
              <a:rPr lang="en-US" dirty="0" smtClean="0"/>
            </a:br>
            <a:r>
              <a:rPr lang="en-US" sz="3600" b="1" dirty="0" smtClean="0">
                <a:solidFill>
                  <a:srgbClr val="FF0000"/>
                </a:solidFill>
                <a:latin typeface="Times New Roman" pitchFamily="18" charset="0"/>
                <a:cs typeface="Times New Roman" pitchFamily="18" charset="0"/>
              </a:rPr>
              <a:t>Why MapReduce?</a:t>
            </a:r>
            <a:br>
              <a:rPr lang="en-US" sz="3600" b="1" dirty="0" smtClean="0">
                <a:solidFill>
                  <a:srgbClr val="FF0000"/>
                </a:solidFill>
                <a:latin typeface="Times New Roman" pitchFamily="18" charset="0"/>
                <a:cs typeface="Times New Roman" pitchFamily="18" charset="0"/>
              </a:rPr>
            </a:br>
            <a:endParaRPr lang="en-US" sz="36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rmAutofit fontScale="92500"/>
          </a:bodyPr>
          <a:lstStyle/>
          <a:p>
            <a:pPr algn="just"/>
            <a:r>
              <a:rPr lang="en-GB" dirty="0" smtClean="0">
                <a:latin typeface="Times New Roman" pitchFamily="18" charset="0"/>
                <a:cs typeface="Times New Roman" pitchFamily="18" charset="0"/>
              </a:rPr>
              <a:t>Traditional Enterprise Systems normally have a centralized server to store and process data.</a:t>
            </a:r>
          </a:p>
          <a:p>
            <a:pPr algn="just"/>
            <a:r>
              <a:rPr lang="en-GB" dirty="0" smtClean="0">
                <a:latin typeface="Times New Roman" pitchFamily="18" charset="0"/>
                <a:cs typeface="Times New Roman" pitchFamily="18" charset="0"/>
              </a:rPr>
              <a:t> The following illustration depicts a schematic view of a traditional enterprise system.</a:t>
            </a:r>
          </a:p>
          <a:p>
            <a:pPr algn="just"/>
            <a:r>
              <a:rPr lang="en-GB" dirty="0" smtClean="0">
                <a:latin typeface="Times New Roman" pitchFamily="18" charset="0"/>
                <a:cs typeface="Times New Roman" pitchFamily="18" charset="0"/>
              </a:rPr>
              <a:t>Traditional model is certainly not suitable to process huge volumes of scalable data and cannot be accommodated by standard database servers.</a:t>
            </a:r>
          </a:p>
          <a:p>
            <a:pPr algn="just"/>
            <a:r>
              <a:rPr lang="en-GB" dirty="0" smtClean="0">
                <a:latin typeface="Times New Roman" pitchFamily="18" charset="0"/>
                <a:cs typeface="Times New Roman" pitchFamily="18" charset="0"/>
              </a:rPr>
              <a:t>Moreover, the centralized system creates too much of a bottleneck while processing multiple files simultaneously.</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705600"/>
          </a:xfrm>
        </p:spPr>
        <p:txBody>
          <a:bodyPr/>
          <a:lstStyle/>
          <a:p>
            <a:pPr algn="just"/>
            <a:r>
              <a:rPr lang="en-GB" dirty="0" smtClean="0">
                <a:latin typeface="Times New Roman" pitchFamily="18" charset="0"/>
                <a:cs typeface="Times New Roman" pitchFamily="18" charset="0"/>
              </a:rPr>
              <a:t>Hadoop is capable of running MapReduce programs written in various languages: Java, Ruby, Python, and C++. </a:t>
            </a:r>
          </a:p>
          <a:p>
            <a:pPr algn="just"/>
            <a:r>
              <a:rPr lang="en-GB" dirty="0" smtClean="0">
                <a:latin typeface="Times New Roman" pitchFamily="18" charset="0"/>
                <a:cs typeface="Times New Roman" pitchFamily="18" charset="0"/>
              </a:rPr>
              <a:t>The programs of Map Reduce in cloud computing are parallel in nature, thus are very useful for performing large-scale data analysis using multiple machines in the cluster.</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685800" y="914400"/>
            <a:ext cx="8145387" cy="43356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458200" cy="5516563"/>
          </a:xfrm>
        </p:spPr>
        <p:txBody>
          <a:bodyPr/>
          <a:lstStyle/>
          <a:p>
            <a:pPr algn="just"/>
            <a:r>
              <a:rPr lang="en-GB" b="1" dirty="0" smtClean="0"/>
              <a:t>MapReduce</a:t>
            </a:r>
            <a:r>
              <a:rPr lang="en-GB" dirty="0" smtClean="0"/>
              <a:t> is a software framework and programming model used for processing huge amounts of data. </a:t>
            </a:r>
          </a:p>
          <a:p>
            <a:pPr algn="just"/>
            <a:r>
              <a:rPr lang="en-GB" b="1" dirty="0" smtClean="0"/>
              <a:t>MapReduce</a:t>
            </a:r>
            <a:r>
              <a:rPr lang="en-GB" dirty="0" smtClean="0"/>
              <a:t> program work in two phases, namely, Map and Reduce. </a:t>
            </a:r>
          </a:p>
          <a:p>
            <a:pPr algn="just"/>
            <a:r>
              <a:rPr lang="en-GB" dirty="0" smtClean="0"/>
              <a:t>Map tasks deal with splitting and mapping of data while Reduce tasks shuffle and reduce the data.</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
            <a:ext cx="7772400" cy="1066800"/>
          </a:xfrm>
        </p:spPr>
        <p:txBody>
          <a:bodyPr/>
          <a:lstStyle/>
          <a:p>
            <a:r>
              <a:rPr lang="en-IN" dirty="0" smtClean="0"/>
              <a:t>Map Reduce</a:t>
            </a:r>
            <a:endParaRPr lang="en-US" dirty="0"/>
          </a:p>
        </p:txBody>
      </p:sp>
      <p:sp>
        <p:nvSpPr>
          <p:cNvPr id="3" name="Subtitle 2"/>
          <p:cNvSpPr>
            <a:spLocks noGrp="1"/>
          </p:cNvSpPr>
          <p:nvPr>
            <p:ph type="subTitle" idx="1"/>
          </p:nvPr>
        </p:nvSpPr>
        <p:spPr>
          <a:xfrm>
            <a:off x="304800" y="1143000"/>
            <a:ext cx="8686800" cy="3962400"/>
          </a:xfrm>
        </p:spPr>
        <p:txBody>
          <a:bodyPr>
            <a:normAutofit/>
          </a:bodyPr>
          <a:lstStyle/>
          <a:p>
            <a:pPr algn="just">
              <a:buFont typeface="Wingdings" pitchFamily="2" charset="2"/>
              <a:buChar char="§"/>
            </a:pPr>
            <a:r>
              <a:rPr lang="en-GB" dirty="0" smtClean="0">
                <a:solidFill>
                  <a:schemeClr val="tx1"/>
                </a:solidFill>
                <a:latin typeface="Times New Roman" pitchFamily="18" charset="0"/>
                <a:cs typeface="Times New Roman" pitchFamily="18" charset="0"/>
              </a:rPr>
              <a:t>  Google solved this bottleneck issue using an</a:t>
            </a:r>
          </a:p>
          <a:p>
            <a:pPr algn="just"/>
            <a:r>
              <a:rPr lang="en-GB" dirty="0" smtClean="0">
                <a:solidFill>
                  <a:schemeClr val="tx1"/>
                </a:solidFill>
                <a:latin typeface="Times New Roman" pitchFamily="18" charset="0"/>
                <a:cs typeface="Times New Roman" pitchFamily="18" charset="0"/>
              </a:rPr>
              <a:t>    algorithm called MapReduce. </a:t>
            </a:r>
          </a:p>
          <a:p>
            <a:pPr algn="just">
              <a:buFont typeface="Wingdings" pitchFamily="2" charset="2"/>
              <a:buChar char="§"/>
            </a:pPr>
            <a:r>
              <a:rPr lang="en-GB" dirty="0" smtClean="0">
                <a:solidFill>
                  <a:schemeClr val="tx1"/>
                </a:solidFill>
                <a:latin typeface="Times New Roman" pitchFamily="18" charset="0"/>
                <a:cs typeface="Times New Roman" pitchFamily="18" charset="0"/>
              </a:rPr>
              <a:t>  MapReduce divides a task into small parts and</a:t>
            </a:r>
          </a:p>
          <a:p>
            <a:pPr algn="just"/>
            <a:r>
              <a:rPr lang="en-GB" dirty="0" smtClean="0">
                <a:solidFill>
                  <a:schemeClr val="tx1"/>
                </a:solidFill>
                <a:latin typeface="Times New Roman" pitchFamily="18" charset="0"/>
                <a:cs typeface="Times New Roman" pitchFamily="18" charset="0"/>
              </a:rPr>
              <a:t>    assigns them to many computers. </a:t>
            </a:r>
          </a:p>
          <a:p>
            <a:pPr algn="just">
              <a:buFont typeface="Wingdings" pitchFamily="2" charset="2"/>
              <a:buChar char="§"/>
            </a:pPr>
            <a:r>
              <a:rPr lang="en-GB" dirty="0" smtClean="0">
                <a:solidFill>
                  <a:schemeClr val="tx1"/>
                </a:solidFill>
                <a:latin typeface="Times New Roman" pitchFamily="18" charset="0"/>
                <a:cs typeface="Times New Roman" pitchFamily="18" charset="0"/>
              </a:rPr>
              <a:t>  Later, the results are collected at one place and</a:t>
            </a:r>
          </a:p>
          <a:p>
            <a:pPr algn="just"/>
            <a:r>
              <a:rPr lang="en-GB" dirty="0" smtClean="0">
                <a:solidFill>
                  <a:schemeClr val="tx1"/>
                </a:solidFill>
                <a:latin typeface="Times New Roman" pitchFamily="18" charset="0"/>
                <a:cs typeface="Times New Roman" pitchFamily="18" charset="0"/>
              </a:rPr>
              <a:t>    integrated to form the result dataset.</a:t>
            </a: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52400" y="52907"/>
            <a:ext cx="8763000" cy="66254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1"/>
            <a:ext cx="9144000" cy="3048000"/>
          </a:xfrm>
        </p:spPr>
        <p:txBody>
          <a:bodyPr>
            <a:normAutofit/>
          </a:bodyPr>
          <a:lstStyle/>
          <a:p>
            <a:pPr>
              <a:buNone/>
            </a:pPr>
            <a:r>
              <a:rPr lang="en-GB" sz="2400" b="1" dirty="0" smtClean="0">
                <a:solidFill>
                  <a:srgbClr val="FF0000"/>
                </a:solidFill>
                <a:latin typeface="Times New Roman" pitchFamily="18" charset="0"/>
                <a:cs typeface="Times New Roman" pitchFamily="18" charset="0"/>
              </a:rPr>
              <a:t>Security and Authentication</a:t>
            </a:r>
            <a:endParaRPr lang="en-GB" sz="2400" dirty="0" smtClean="0">
              <a:solidFill>
                <a:srgbClr val="FF0000"/>
              </a:solidFill>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Security is a vital aspect of any application. If any unlawful person or organization had access to multiple petabytes of your organization’s data, it can do you massive harm in terms of business dealings and operations.</a:t>
            </a:r>
          </a:p>
          <a:p>
            <a:pPr algn="just"/>
            <a:r>
              <a:rPr lang="en-GB" sz="2400" dirty="0" smtClean="0">
                <a:latin typeface="Times New Roman" pitchFamily="18" charset="0"/>
                <a:cs typeface="Times New Roman" pitchFamily="18" charset="0"/>
              </a:rPr>
              <a:t>In this regard, MapReduce works with HDFS and HBase security that allows only approved users to operate on data stored in the system.</a:t>
            </a:r>
          </a:p>
          <a:p>
            <a:endParaRPr lang="en-US" dirty="0"/>
          </a:p>
        </p:txBody>
      </p:sp>
      <p:sp>
        <p:nvSpPr>
          <p:cNvPr id="4" name="Content Placeholder 2"/>
          <p:cNvSpPr txBox="1">
            <a:spLocks/>
          </p:cNvSpPr>
          <p:nvPr/>
        </p:nvSpPr>
        <p:spPr>
          <a:xfrm>
            <a:off x="228600" y="3352800"/>
            <a:ext cx="8686800" cy="2438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4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Parallel processing</a:t>
            </a:r>
            <a:endParaRPr kumimoji="0" lang="en-GB" sz="2400" b="0"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One of the primary aspects of the working of MapReduce programming is that it divides tasks in a manner that allows their execution in parallel.</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Parallel processing allows multiple processors to take on these divided tasks, such that they run entire programs in less time.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0" y="0"/>
            <a:ext cx="9246649"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52664" y="-1"/>
            <a:ext cx="9091336" cy="68580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304800" y="1066800"/>
            <a:ext cx="8310626" cy="44232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244660" y="0"/>
            <a:ext cx="938866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8546" y="152400"/>
            <a:ext cx="9135454" cy="57617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457199" y="1066800"/>
            <a:ext cx="8120795" cy="48042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533400" y="1219200"/>
            <a:ext cx="8068292" cy="44804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304800" y="457200"/>
            <a:ext cx="8756535"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126163"/>
          </a:xfrm>
        </p:spPr>
        <p:txBody>
          <a:bodyPr>
            <a:normAutofit/>
          </a:bodyPr>
          <a:lstStyle/>
          <a:p>
            <a:pPr algn="just">
              <a:buNone/>
            </a:pPr>
            <a:r>
              <a:rPr lang="en-GB" sz="2400" b="1" dirty="0" smtClean="0">
                <a:solidFill>
                  <a:srgbClr val="FF0000"/>
                </a:solidFill>
                <a:latin typeface="Times New Roman" pitchFamily="18" charset="0"/>
                <a:cs typeface="Times New Roman" pitchFamily="18" charset="0"/>
              </a:rPr>
              <a:t>Availability and resilient nature </a:t>
            </a:r>
            <a:endParaRPr lang="en-GB" sz="2400" dirty="0" smtClean="0">
              <a:solidFill>
                <a:srgbClr val="FF0000"/>
              </a:solidFill>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When data is sent to an individual node in the entire network, the very same set of data is also forwarded to the other numerous nodes that make up the network. </a:t>
            </a:r>
          </a:p>
          <a:p>
            <a:pPr algn="just"/>
            <a:r>
              <a:rPr lang="en-GB" sz="2400" dirty="0" smtClean="0">
                <a:latin typeface="Times New Roman" pitchFamily="18" charset="0"/>
                <a:cs typeface="Times New Roman" pitchFamily="18" charset="0"/>
              </a:rPr>
              <a:t>Thus, if there is any failure that affects a particular node, there are always other copies that can still be accessed whenever the need may arise. </a:t>
            </a:r>
          </a:p>
          <a:p>
            <a:pPr algn="just"/>
            <a:r>
              <a:rPr lang="en-GB" sz="2400" dirty="0" smtClean="0">
                <a:latin typeface="Times New Roman" pitchFamily="18" charset="0"/>
                <a:cs typeface="Times New Roman" pitchFamily="18" charset="0"/>
              </a:rPr>
              <a:t>This always assures the availability of data.</a:t>
            </a:r>
          </a:p>
          <a:p>
            <a:pPr algn="just"/>
            <a:r>
              <a:rPr lang="en-GB" sz="2400" dirty="0" smtClean="0">
                <a:latin typeface="Times New Roman" pitchFamily="18" charset="0"/>
                <a:cs typeface="Times New Roman" pitchFamily="18" charset="0"/>
              </a:rPr>
              <a:t>One of the biggest advantages offered by Hadoop is that of its fault tolerance. </a:t>
            </a:r>
          </a:p>
          <a:p>
            <a:pPr algn="just"/>
            <a:r>
              <a:rPr lang="en-GB" sz="2400" dirty="0" smtClean="0">
                <a:latin typeface="Times New Roman" pitchFamily="18" charset="0"/>
                <a:cs typeface="Times New Roman" pitchFamily="18" charset="0"/>
              </a:rPr>
              <a:t>Hadoop MapReduce has the ability to quickly recognize faults that occur and then apply a quick and automatic recovery solution. This makes it a game changer when it comes to big data processing.</a:t>
            </a:r>
          </a:p>
          <a:p>
            <a:endParaRPr lang="en-US" sz="2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304800" y="533400"/>
            <a:ext cx="8612756"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304800" y="90474"/>
            <a:ext cx="8610600" cy="66741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609600" y="1"/>
            <a:ext cx="8360604" cy="4001776"/>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609600" y="3124200"/>
            <a:ext cx="7925839"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
            </a:r>
            <a:br>
              <a:rPr lang="en-GB" b="1" dirty="0" smtClean="0"/>
            </a:br>
            <a:r>
              <a:rPr lang="en-GB" sz="3600" b="1" dirty="0" smtClean="0">
                <a:solidFill>
                  <a:srgbClr val="FF0000"/>
                </a:solidFill>
              </a:rPr>
              <a:t>MapReduce Architecture in Big Data with Example</a:t>
            </a:r>
            <a:r>
              <a:rPr lang="en-GB" b="1" dirty="0" smtClean="0"/>
              <a:t/>
            </a:r>
            <a:br>
              <a:rPr lang="en-GB" b="1" dirty="0" smtClean="0"/>
            </a:br>
            <a:endParaRPr lang="en-US" dirty="0"/>
          </a:p>
        </p:txBody>
      </p:sp>
      <p:sp>
        <p:nvSpPr>
          <p:cNvPr id="3" name="Content Placeholder 2"/>
          <p:cNvSpPr>
            <a:spLocks noGrp="1"/>
          </p:cNvSpPr>
          <p:nvPr>
            <p:ph idx="1"/>
          </p:nvPr>
        </p:nvSpPr>
        <p:spPr>
          <a:xfrm>
            <a:off x="152400" y="1600200"/>
            <a:ext cx="8839200" cy="5029200"/>
          </a:xfrm>
        </p:spPr>
        <p:txBody>
          <a:bodyPr/>
          <a:lstStyle/>
          <a:p>
            <a:pPr algn="just"/>
            <a:r>
              <a:rPr lang="en-GB" dirty="0" smtClean="0">
                <a:latin typeface="Times New Roman" pitchFamily="18" charset="0"/>
                <a:cs typeface="Times New Roman" pitchFamily="18" charset="0"/>
              </a:rPr>
              <a:t>The whole process goes through four phases of execution namely, splitting, mapping, shuffling, and reducing.</a:t>
            </a:r>
          </a:p>
          <a:p>
            <a:pPr algn="just"/>
            <a:r>
              <a:rPr lang="en-GB" dirty="0" smtClean="0">
                <a:latin typeface="Times New Roman" pitchFamily="18" charset="0"/>
                <a:cs typeface="Times New Roman" pitchFamily="18" charset="0"/>
              </a:rPr>
              <a:t>Consider you have following input data for your MapReduce in Big data Program</a:t>
            </a:r>
          </a:p>
          <a:p>
            <a:pPr algn="just">
              <a:buNone/>
            </a:pPr>
            <a:r>
              <a:rPr lang="en-GB" dirty="0" smtClean="0">
                <a:latin typeface="Times New Roman" pitchFamily="18" charset="0"/>
                <a:cs typeface="Times New Roman" pitchFamily="18" charset="0"/>
              </a:rPr>
              <a:t>Welcome to Hadoop </a:t>
            </a:r>
          </a:p>
          <a:p>
            <a:pPr algn="just">
              <a:buNone/>
            </a:pPr>
            <a:r>
              <a:rPr lang="en-GB" dirty="0" smtClean="0">
                <a:latin typeface="Times New Roman" pitchFamily="18" charset="0"/>
                <a:cs typeface="Times New Roman" pitchFamily="18" charset="0"/>
              </a:rPr>
              <a:t>Class Hadoop is good </a:t>
            </a:r>
          </a:p>
          <a:p>
            <a:pPr algn="just">
              <a:buNone/>
            </a:pPr>
            <a:r>
              <a:rPr lang="en-GB" dirty="0" smtClean="0">
                <a:latin typeface="Times New Roman" pitchFamily="18" charset="0"/>
                <a:cs typeface="Times New Roman" pitchFamily="18" charset="0"/>
              </a:rPr>
              <a:t>Hadoop is bad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78575" y="0"/>
            <a:ext cx="9065425" cy="6858000"/>
          </a:xfrm>
          <a:prstGeom prst="rect">
            <a:avLst/>
          </a:prstGeom>
          <a:noFill/>
          <a:ln w="9525">
            <a:noFill/>
            <a:miter lim="800000"/>
            <a:headEnd/>
            <a:tailEnd/>
          </a:ln>
          <a:effectLst/>
        </p:spPr>
      </p:pic>
      <p:pic>
        <p:nvPicPr>
          <p:cNvPr id="18436" name="Picture 4"/>
          <p:cNvPicPr>
            <a:picLocks noChangeAspect="1" noChangeArrowheads="1"/>
          </p:cNvPicPr>
          <p:nvPr/>
        </p:nvPicPr>
        <p:blipFill>
          <a:blip r:embed="rId3"/>
          <a:srcRect/>
          <a:stretch>
            <a:fillRect/>
          </a:stretch>
        </p:blipFill>
        <p:spPr bwMode="auto">
          <a:xfrm>
            <a:off x="457200" y="5562600"/>
            <a:ext cx="1524000" cy="4942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705600"/>
          </a:xfrm>
        </p:spPr>
        <p:txBody>
          <a:bodyPr>
            <a:normAutofit fontScale="92500" lnSpcReduction="10000"/>
          </a:bodyPr>
          <a:lstStyle/>
          <a:p>
            <a:pPr algn="just">
              <a:buNone/>
            </a:pPr>
            <a:r>
              <a:rPr lang="en-GB" sz="3000" dirty="0" smtClean="0">
                <a:latin typeface="Times New Roman" pitchFamily="18" charset="0"/>
                <a:cs typeface="Times New Roman" pitchFamily="18" charset="0"/>
              </a:rPr>
              <a:t>The data goes through the following phases of MapReduce in Big Data</a:t>
            </a:r>
          </a:p>
          <a:p>
            <a:pPr algn="just">
              <a:buNone/>
            </a:pPr>
            <a:r>
              <a:rPr lang="en-GB" sz="3000" b="1" dirty="0" smtClean="0">
                <a:latin typeface="Times New Roman" pitchFamily="18" charset="0"/>
                <a:cs typeface="Times New Roman" pitchFamily="18" charset="0"/>
              </a:rPr>
              <a:t>Input Splits:</a:t>
            </a:r>
            <a:endParaRPr lang="en-GB" sz="3000" dirty="0" smtClean="0">
              <a:latin typeface="Times New Roman" pitchFamily="18" charset="0"/>
              <a:cs typeface="Times New Roman" pitchFamily="18" charset="0"/>
            </a:endParaRPr>
          </a:p>
          <a:p>
            <a:pPr algn="just"/>
            <a:r>
              <a:rPr lang="en-GB" sz="3000" dirty="0" smtClean="0">
                <a:latin typeface="Times New Roman" pitchFamily="18" charset="0"/>
                <a:cs typeface="Times New Roman" pitchFamily="18" charset="0"/>
              </a:rPr>
              <a:t>An input to a MapReduce in Big Data job is divided into fixed-size pieces called </a:t>
            </a:r>
            <a:r>
              <a:rPr lang="en-GB" sz="3000" b="1" dirty="0" smtClean="0">
                <a:latin typeface="Times New Roman" pitchFamily="18" charset="0"/>
                <a:cs typeface="Times New Roman" pitchFamily="18" charset="0"/>
              </a:rPr>
              <a:t>input splits </a:t>
            </a:r>
            <a:r>
              <a:rPr lang="en-GB" sz="3000" dirty="0" smtClean="0">
                <a:latin typeface="Times New Roman" pitchFamily="18" charset="0"/>
                <a:cs typeface="Times New Roman" pitchFamily="18" charset="0"/>
              </a:rPr>
              <a:t>Input split is a chunk of the input that is consumed by a single map</a:t>
            </a:r>
          </a:p>
          <a:p>
            <a:pPr algn="just">
              <a:buNone/>
            </a:pPr>
            <a:r>
              <a:rPr lang="en-GB" sz="3000" b="1" dirty="0" smtClean="0">
                <a:latin typeface="Times New Roman" pitchFamily="18" charset="0"/>
                <a:cs typeface="Times New Roman" pitchFamily="18" charset="0"/>
              </a:rPr>
              <a:t>Mapping</a:t>
            </a:r>
            <a:endParaRPr lang="en-GB" sz="3000" dirty="0" smtClean="0">
              <a:latin typeface="Times New Roman" pitchFamily="18" charset="0"/>
              <a:cs typeface="Times New Roman" pitchFamily="18" charset="0"/>
            </a:endParaRPr>
          </a:p>
          <a:p>
            <a:pPr algn="just"/>
            <a:r>
              <a:rPr lang="en-GB" sz="3000" dirty="0" smtClean="0">
                <a:latin typeface="Times New Roman" pitchFamily="18" charset="0"/>
                <a:cs typeface="Times New Roman" pitchFamily="18" charset="0"/>
              </a:rPr>
              <a:t>This is the very first phase in the execution of map-reduce program. </a:t>
            </a:r>
          </a:p>
          <a:p>
            <a:pPr algn="just"/>
            <a:r>
              <a:rPr lang="en-GB" sz="3000" dirty="0" smtClean="0">
                <a:latin typeface="Times New Roman" pitchFamily="18" charset="0"/>
                <a:cs typeface="Times New Roman" pitchFamily="18" charset="0"/>
              </a:rPr>
              <a:t>In this phase data in each split is passed to a mapping function to produce output values. </a:t>
            </a:r>
          </a:p>
          <a:p>
            <a:pPr algn="just"/>
            <a:r>
              <a:rPr lang="en-GB" sz="3000" dirty="0" smtClean="0">
                <a:latin typeface="Times New Roman" pitchFamily="18" charset="0"/>
                <a:cs typeface="Times New Roman" pitchFamily="18" charset="0"/>
              </a:rPr>
              <a:t>In our example, a job of mapping phase is to count a number of occurrences of each word from input splits (more details about input-split is given below) and prepare a list in the form of &lt;word, frequency&gt;</a:t>
            </a:r>
          </a:p>
          <a:p>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763000" cy="6705600"/>
          </a:xfrm>
        </p:spPr>
        <p:txBody>
          <a:bodyPr>
            <a:normAutofit fontScale="92500" lnSpcReduction="10000"/>
          </a:bodyPr>
          <a:lstStyle/>
          <a:p>
            <a:pPr>
              <a:buNone/>
            </a:pPr>
            <a:r>
              <a:rPr lang="en-GB" b="1" dirty="0" smtClean="0"/>
              <a:t>Shuffling</a:t>
            </a:r>
            <a:endParaRPr lang="en-GB" dirty="0" smtClean="0"/>
          </a:p>
          <a:p>
            <a:pPr algn="just"/>
            <a:r>
              <a:rPr lang="en-GB" dirty="0" smtClean="0">
                <a:latin typeface="Times New Roman" pitchFamily="18" charset="0"/>
                <a:cs typeface="Times New Roman" pitchFamily="18" charset="0"/>
              </a:rPr>
              <a:t>This phase consumes the output of Mapping phase. Its task is to consolidate the relevant records from Mapping phase output. In our example, the same words are clubed together along with their respective frequency.</a:t>
            </a:r>
          </a:p>
          <a:p>
            <a:pPr algn="just">
              <a:buNone/>
            </a:pPr>
            <a:r>
              <a:rPr lang="en-GB" b="1" dirty="0" smtClean="0">
                <a:latin typeface="Times New Roman" pitchFamily="18" charset="0"/>
                <a:cs typeface="Times New Roman" pitchFamily="18" charset="0"/>
              </a:rPr>
              <a:t>Reducing</a:t>
            </a:r>
            <a:endParaRPr lang="en-GB" dirty="0" smtClean="0">
              <a:latin typeface="Times New Roman" pitchFamily="18" charset="0"/>
              <a:cs typeface="Times New Roman" pitchFamily="18" charset="0"/>
            </a:endParaRPr>
          </a:p>
          <a:p>
            <a:pPr algn="just"/>
            <a:r>
              <a:rPr lang="en-GB" dirty="0" smtClean="0">
                <a:latin typeface="Times New Roman" pitchFamily="18" charset="0"/>
                <a:cs typeface="Times New Roman" pitchFamily="18" charset="0"/>
              </a:rPr>
              <a:t>In this phase, output values from the Shuffling phase are aggregated. This phase combines values from Shuffling phase and returns a single output value. In short, this phase summarizes the complete dataset.</a:t>
            </a:r>
          </a:p>
          <a:p>
            <a:pPr algn="just"/>
            <a:r>
              <a:rPr lang="en-GB" dirty="0" smtClean="0">
                <a:latin typeface="Times New Roman" pitchFamily="18" charset="0"/>
                <a:cs typeface="Times New Roman" pitchFamily="18" charset="0"/>
              </a:rPr>
              <a:t>In our example, this phase aggregates the values from Shuffling phase i.e., calculates total occurrences of each word.</a:t>
            </a:r>
          </a:p>
          <a:p>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915400" cy="6781800"/>
          </a:xfrm>
        </p:spPr>
        <p:txBody>
          <a:bodyPr>
            <a:normAutofit fontScale="77500" lnSpcReduction="20000"/>
          </a:bodyPr>
          <a:lstStyle/>
          <a:p>
            <a:pPr>
              <a:buNone/>
            </a:pPr>
            <a:r>
              <a:rPr lang="en-GB" b="1" dirty="0" smtClean="0"/>
              <a:t>MapReduce Architecture</a:t>
            </a:r>
          </a:p>
          <a:p>
            <a:r>
              <a:rPr lang="en-GB" dirty="0" smtClean="0">
                <a:latin typeface="Times New Roman" pitchFamily="18" charset="0"/>
                <a:cs typeface="Times New Roman" pitchFamily="18" charset="0"/>
              </a:rPr>
              <a:t>One map task is created for each split which then executes map function for each record in the split.</a:t>
            </a:r>
          </a:p>
          <a:p>
            <a:r>
              <a:rPr lang="en-GB" dirty="0" smtClean="0">
                <a:latin typeface="Times New Roman" pitchFamily="18" charset="0"/>
                <a:cs typeface="Times New Roman" pitchFamily="18" charset="0"/>
              </a:rPr>
              <a:t>It is always beneficial to have multiple splits because the time taken to process a split is small as compared to the time taken for processing of the whole input. When the splits are smaller, the processing is better to load balanced since we are processing the splits in parallel.</a:t>
            </a:r>
          </a:p>
          <a:p>
            <a:r>
              <a:rPr lang="en-GB" dirty="0" smtClean="0">
                <a:latin typeface="Times New Roman" pitchFamily="18" charset="0"/>
                <a:cs typeface="Times New Roman" pitchFamily="18" charset="0"/>
              </a:rPr>
              <a:t>However, it is also not desirable to have splits too small in size. When splits are too small, the overload of managing the splits and map task creation begins to dominate the total job execution time.</a:t>
            </a:r>
          </a:p>
          <a:p>
            <a:r>
              <a:rPr lang="en-GB" dirty="0" smtClean="0">
                <a:latin typeface="Times New Roman" pitchFamily="18" charset="0"/>
                <a:cs typeface="Times New Roman" pitchFamily="18" charset="0"/>
              </a:rPr>
              <a:t>For most jobs, it is better to make a split size equal to the size of an HDFS block (which is 64 MB, by default).</a:t>
            </a:r>
          </a:p>
          <a:p>
            <a:r>
              <a:rPr lang="en-GB" dirty="0" smtClean="0">
                <a:latin typeface="Times New Roman" pitchFamily="18" charset="0"/>
                <a:cs typeface="Times New Roman" pitchFamily="18" charset="0"/>
              </a:rPr>
              <a:t>Execution of map tasks results into writing output to a local disk on the respective node and not to HDFS.</a:t>
            </a:r>
          </a:p>
          <a:p>
            <a:r>
              <a:rPr lang="en-GB" dirty="0" smtClean="0">
                <a:latin typeface="Times New Roman" pitchFamily="18" charset="0"/>
                <a:cs typeface="Times New Roman" pitchFamily="18" charset="0"/>
              </a:rPr>
              <a:t>Reason for choosing local disk over HDFS is, to avoid replication which takes place in case of HDFS store operation.</a:t>
            </a:r>
          </a:p>
          <a:p>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00800"/>
          </a:xfrm>
        </p:spPr>
        <p:txBody>
          <a:bodyPr>
            <a:normAutofit fontScale="85000" lnSpcReduction="20000"/>
          </a:bodyPr>
          <a:lstStyle/>
          <a:p>
            <a:r>
              <a:rPr lang="en-GB" dirty="0" smtClean="0">
                <a:latin typeface="Times New Roman" pitchFamily="18" charset="0"/>
                <a:cs typeface="Times New Roman" pitchFamily="18" charset="0"/>
              </a:rPr>
              <a:t>Map output is intermediate output which is processed by reduce tasks to produce the final output.</a:t>
            </a:r>
          </a:p>
          <a:p>
            <a:r>
              <a:rPr lang="en-GB" dirty="0" smtClean="0">
                <a:latin typeface="Times New Roman" pitchFamily="18" charset="0"/>
                <a:cs typeface="Times New Roman" pitchFamily="18" charset="0"/>
              </a:rPr>
              <a:t>Once the job is complete, the map output can be thrown away. So, storing it in HDFS with replication becomes overkill.</a:t>
            </a:r>
          </a:p>
          <a:p>
            <a:r>
              <a:rPr lang="en-GB" dirty="0" smtClean="0">
                <a:latin typeface="Times New Roman" pitchFamily="18" charset="0"/>
                <a:cs typeface="Times New Roman" pitchFamily="18" charset="0"/>
              </a:rPr>
              <a:t>In the event of node failure, before the map output is consumed by the reduce task, Hadoop reruns the map task on another node and re-creates the map output.</a:t>
            </a:r>
          </a:p>
          <a:p>
            <a:r>
              <a:rPr lang="en-GB" dirty="0" smtClean="0">
                <a:latin typeface="Times New Roman" pitchFamily="18" charset="0"/>
                <a:cs typeface="Times New Roman" pitchFamily="18" charset="0"/>
              </a:rPr>
              <a:t>Reduce task doesn’t work on the concept of data locality. An output of every map task is fed to the reduce task. Map output is transferred to the machine where reduce task is running.</a:t>
            </a:r>
          </a:p>
          <a:p>
            <a:r>
              <a:rPr lang="en-GB" dirty="0" smtClean="0">
                <a:latin typeface="Times New Roman" pitchFamily="18" charset="0"/>
                <a:cs typeface="Times New Roman" pitchFamily="18" charset="0"/>
              </a:rPr>
              <a:t>On this machine, the output is merged and then passed to the user-defined reduce function.</a:t>
            </a:r>
          </a:p>
          <a:p>
            <a:r>
              <a:rPr lang="en-GB" dirty="0" smtClean="0">
                <a:latin typeface="Times New Roman" pitchFamily="18" charset="0"/>
                <a:cs typeface="Times New Roman" pitchFamily="18" charset="0"/>
              </a:rPr>
              <a:t>Unlike the map output, reduce output is stored in HDFS (the first replica is stored on the local node and other replicas are stored on off-rack nodes). So, writing the reduce output</a:t>
            </a:r>
          </a:p>
          <a:p>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58200" cy="838200"/>
          </a:xfrm>
        </p:spPr>
        <p:txBody>
          <a:bodyPr>
            <a:normAutofit/>
          </a:bodyPr>
          <a:lstStyle/>
          <a:p>
            <a:r>
              <a:rPr lang="en-US" b="1" dirty="0" smtClean="0"/>
              <a:t>How MapReduce Organizes Work?</a:t>
            </a:r>
            <a:endParaRPr lang="en-US" dirty="0"/>
          </a:p>
        </p:txBody>
      </p:sp>
      <p:sp>
        <p:nvSpPr>
          <p:cNvPr id="3" name="Content Placeholder 2"/>
          <p:cNvSpPr>
            <a:spLocks noGrp="1"/>
          </p:cNvSpPr>
          <p:nvPr>
            <p:ph idx="1"/>
          </p:nvPr>
        </p:nvSpPr>
        <p:spPr>
          <a:xfrm>
            <a:off x="152400" y="990600"/>
            <a:ext cx="8839200" cy="5791200"/>
          </a:xfrm>
        </p:spPr>
        <p:txBody>
          <a:bodyPr>
            <a:normAutofit fontScale="77500" lnSpcReduction="20000"/>
          </a:bodyPr>
          <a:lstStyle/>
          <a:p>
            <a:pPr>
              <a:buNone/>
            </a:pPr>
            <a:r>
              <a:rPr lang="en-GB" dirty="0" smtClean="0">
                <a:hlinkClick r:id="rId2"/>
              </a:rPr>
              <a:t>Hadoop</a:t>
            </a:r>
            <a:r>
              <a:rPr lang="en-GB" dirty="0" smtClean="0"/>
              <a:t> divides the job into tasks. There are two types of tasks:</a:t>
            </a:r>
          </a:p>
          <a:p>
            <a:pPr>
              <a:buNone/>
            </a:pPr>
            <a:endParaRPr lang="en-GB" dirty="0" smtClean="0"/>
          </a:p>
          <a:p>
            <a:r>
              <a:rPr lang="en-GB" b="1" dirty="0" smtClean="0"/>
              <a:t>Map tasks</a:t>
            </a:r>
            <a:r>
              <a:rPr lang="en-GB" dirty="0" smtClean="0"/>
              <a:t> (Splits &amp; Mapping)</a:t>
            </a:r>
          </a:p>
          <a:p>
            <a:r>
              <a:rPr lang="en-GB" b="1" dirty="0" smtClean="0"/>
              <a:t>Reduce tasks</a:t>
            </a:r>
            <a:r>
              <a:rPr lang="en-GB" dirty="0" smtClean="0"/>
              <a:t> (Shuffling, Reducing)</a:t>
            </a:r>
          </a:p>
          <a:p>
            <a:endParaRPr lang="en-GB" dirty="0" smtClean="0"/>
          </a:p>
          <a:p>
            <a:pPr algn="just">
              <a:buNone/>
            </a:pPr>
            <a:r>
              <a:rPr lang="en-GB" dirty="0" smtClean="0"/>
              <a:t>The complete execution process (execution of Map and Reduce tasks, both) is controlled by two types of entities called a</a:t>
            </a:r>
          </a:p>
          <a:p>
            <a:pPr algn="just">
              <a:buNone/>
            </a:pPr>
            <a:endParaRPr lang="en-GB" dirty="0" smtClean="0"/>
          </a:p>
          <a:p>
            <a:pPr algn="just"/>
            <a:r>
              <a:rPr lang="en-GB" b="1" dirty="0" smtClean="0"/>
              <a:t>Jobtracker</a:t>
            </a:r>
            <a:r>
              <a:rPr lang="en-GB" dirty="0" smtClean="0"/>
              <a:t>: Acts like a </a:t>
            </a:r>
            <a:r>
              <a:rPr lang="en-GB" b="1" dirty="0" smtClean="0"/>
              <a:t>master</a:t>
            </a:r>
            <a:r>
              <a:rPr lang="en-GB" dirty="0" smtClean="0"/>
              <a:t> (responsible for complete execution of submitted job)</a:t>
            </a:r>
          </a:p>
          <a:p>
            <a:pPr algn="just"/>
            <a:r>
              <a:rPr lang="en-GB" b="1" dirty="0" smtClean="0"/>
              <a:t>Multiple Task Trackers</a:t>
            </a:r>
            <a:r>
              <a:rPr lang="en-GB" dirty="0" smtClean="0"/>
              <a:t>: Acts like </a:t>
            </a:r>
            <a:r>
              <a:rPr lang="en-GB" b="1" dirty="0" smtClean="0"/>
              <a:t>slaves,</a:t>
            </a:r>
            <a:r>
              <a:rPr lang="en-GB" dirty="0" smtClean="0"/>
              <a:t> each of them performing the job</a:t>
            </a:r>
          </a:p>
          <a:p>
            <a:pPr algn="just"/>
            <a:r>
              <a:rPr lang="en-GB" dirty="0" smtClean="0"/>
              <a:t>For every job submitted for execution in the system, there is one </a:t>
            </a:r>
            <a:r>
              <a:rPr lang="en-GB" b="1" dirty="0" smtClean="0"/>
              <a:t>Jobtracker</a:t>
            </a:r>
            <a:r>
              <a:rPr lang="en-GB" dirty="0" smtClean="0"/>
              <a:t> that resides on </a:t>
            </a:r>
            <a:r>
              <a:rPr lang="en-GB" b="1" dirty="0" smtClean="0"/>
              <a:t>Namenode</a:t>
            </a:r>
            <a:r>
              <a:rPr lang="en-GB" dirty="0" smtClean="0"/>
              <a:t> and there are </a:t>
            </a:r>
            <a:r>
              <a:rPr lang="en-GB" b="1" dirty="0" smtClean="0"/>
              <a:t>multiple tasktrackers</a:t>
            </a:r>
            <a:r>
              <a:rPr lang="en-GB" dirty="0" smtClean="0"/>
              <a:t> which reside on </a:t>
            </a:r>
            <a:r>
              <a:rPr lang="en-GB" b="1" dirty="0" smtClean="0"/>
              <a:t>Datanode</a:t>
            </a:r>
            <a:r>
              <a:rPr lang="en-GB" dirty="0" smtClean="0"/>
              <a:t>.</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00800"/>
          </a:xfrm>
        </p:spPr>
        <p:txBody>
          <a:bodyPr>
            <a:normAutofit/>
          </a:bodyPr>
          <a:lstStyle/>
          <a:p>
            <a:pPr>
              <a:buNone/>
            </a:pPr>
            <a:r>
              <a:rPr lang="en-GB" b="1" dirty="0" smtClean="0">
                <a:solidFill>
                  <a:srgbClr val="FF0000"/>
                </a:solidFill>
                <a:latin typeface="Times New Roman" pitchFamily="18" charset="0"/>
                <a:cs typeface="Times New Roman" pitchFamily="18" charset="0"/>
              </a:rPr>
              <a:t>Simple model of programming</a:t>
            </a:r>
            <a:endParaRPr lang="en-GB" dirty="0" smtClean="0">
              <a:solidFill>
                <a:srgbClr val="FF0000"/>
              </a:solidFill>
              <a:latin typeface="Times New Roman" pitchFamily="18" charset="0"/>
              <a:cs typeface="Times New Roman" pitchFamily="18" charset="0"/>
            </a:endParaRPr>
          </a:p>
          <a:p>
            <a:pPr algn="just"/>
            <a:r>
              <a:rPr lang="en-GB" sz="2800" dirty="0" smtClean="0">
                <a:latin typeface="Times New Roman" pitchFamily="18" charset="0"/>
                <a:cs typeface="Times New Roman" pitchFamily="18" charset="0"/>
              </a:rPr>
              <a:t>Among the various advantages that Hadoop MapReduce offers, one of the most important ones is that it is based on a simple programming model. </a:t>
            </a:r>
          </a:p>
          <a:p>
            <a:pPr algn="just"/>
            <a:r>
              <a:rPr lang="en-GB" sz="2800" dirty="0" smtClean="0">
                <a:latin typeface="Times New Roman" pitchFamily="18" charset="0"/>
                <a:cs typeface="Times New Roman" pitchFamily="18" charset="0"/>
              </a:rPr>
              <a:t>This basically allows programmers to develop MapReduce programs that can handle tasks with more ease and efficiency.</a:t>
            </a:r>
          </a:p>
          <a:p>
            <a:pPr algn="just"/>
            <a:r>
              <a:rPr lang="en-GB" sz="2800" dirty="0" smtClean="0">
                <a:latin typeface="Times New Roman" pitchFamily="18" charset="0"/>
                <a:cs typeface="Times New Roman" pitchFamily="18" charset="0"/>
              </a:rPr>
              <a:t>The programs for MapReduce can be written using Java, which is a language that isn’t very hard to pickup and is also used widespread. </a:t>
            </a:r>
          </a:p>
          <a:p>
            <a:pPr algn="just"/>
            <a:r>
              <a:rPr lang="en-GB" sz="2800" dirty="0" smtClean="0">
                <a:latin typeface="Times New Roman" pitchFamily="18" charset="0"/>
                <a:cs typeface="Times New Roman" pitchFamily="18" charset="0"/>
              </a:rPr>
              <a:t>Thus, it is easy for people to learn and write programs that meets their data processing needs sufficiently.</a:t>
            </a:r>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152400" y="152400"/>
            <a:ext cx="8892198" cy="6324600"/>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1066800" y="5334000"/>
            <a:ext cx="1685925" cy="361950"/>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609599" y="5486400"/>
            <a:ext cx="1879601" cy="60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400800"/>
          </a:xfrm>
        </p:spPr>
        <p:txBody>
          <a:bodyPr>
            <a:normAutofit fontScale="92500" lnSpcReduction="20000"/>
          </a:bodyPr>
          <a:lstStyle/>
          <a:p>
            <a:pPr algn="just"/>
            <a:r>
              <a:rPr lang="en-GB" sz="3000" dirty="0" smtClean="0">
                <a:latin typeface="Times New Roman" pitchFamily="18" charset="0"/>
                <a:cs typeface="Times New Roman" pitchFamily="18" charset="0"/>
              </a:rPr>
              <a:t>A job is divided into multiple tasks which are then run onto multiple data nodes in a cluster.</a:t>
            </a:r>
          </a:p>
          <a:p>
            <a:pPr algn="just"/>
            <a:r>
              <a:rPr lang="en-GB" sz="3000" dirty="0" smtClean="0">
                <a:latin typeface="Times New Roman" pitchFamily="18" charset="0"/>
                <a:cs typeface="Times New Roman" pitchFamily="18" charset="0"/>
              </a:rPr>
              <a:t>It is the responsibility of job tracker to coordinate the activity by scheduling tasks to run on different data nodes.</a:t>
            </a:r>
          </a:p>
          <a:p>
            <a:pPr algn="just"/>
            <a:r>
              <a:rPr lang="en-GB" sz="3000" dirty="0" smtClean="0">
                <a:latin typeface="Times New Roman" pitchFamily="18" charset="0"/>
                <a:cs typeface="Times New Roman" pitchFamily="18" charset="0"/>
              </a:rPr>
              <a:t>Execution of individual task is then to look after by task tracker, which resides on every data node executing part of the job.</a:t>
            </a:r>
          </a:p>
          <a:p>
            <a:pPr algn="just"/>
            <a:r>
              <a:rPr lang="en-GB" sz="3000" dirty="0" smtClean="0">
                <a:latin typeface="Times New Roman" pitchFamily="18" charset="0"/>
                <a:cs typeface="Times New Roman" pitchFamily="18" charset="0"/>
              </a:rPr>
              <a:t>Task tracker’s responsibility is to send the progress report to the job tracker.</a:t>
            </a:r>
          </a:p>
          <a:p>
            <a:pPr algn="just"/>
            <a:r>
              <a:rPr lang="en-GB" sz="3000" dirty="0" smtClean="0">
                <a:latin typeface="Times New Roman" pitchFamily="18" charset="0"/>
                <a:cs typeface="Times New Roman" pitchFamily="18" charset="0"/>
              </a:rPr>
              <a:t>In addition, task tracker periodically sends </a:t>
            </a:r>
            <a:r>
              <a:rPr lang="en-GB" sz="3000" b="1" dirty="0" smtClean="0">
                <a:latin typeface="Times New Roman" pitchFamily="18" charset="0"/>
                <a:cs typeface="Times New Roman" pitchFamily="18" charset="0"/>
              </a:rPr>
              <a:t>‘heartbeat’</a:t>
            </a:r>
            <a:r>
              <a:rPr lang="en-GB" sz="3000" dirty="0" smtClean="0">
                <a:latin typeface="Times New Roman" pitchFamily="18" charset="0"/>
                <a:cs typeface="Times New Roman" pitchFamily="18" charset="0"/>
              </a:rPr>
              <a:t> signal to the Jobtracker so as to notify him of the current state of the system.</a:t>
            </a:r>
          </a:p>
          <a:p>
            <a:pPr algn="just"/>
            <a:r>
              <a:rPr lang="en-GB" sz="3000" dirty="0" smtClean="0">
                <a:latin typeface="Times New Roman" pitchFamily="18" charset="0"/>
                <a:cs typeface="Times New Roman" pitchFamily="18" charset="0"/>
              </a:rPr>
              <a:t>Thus job tracker keeps track of the overall progress of each job. In the event of task failure, the job tracker can reschedule it on a different task tracker.</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1729</TotalTime>
  <Words>2693</Words>
  <Application>Microsoft Office PowerPoint</Application>
  <PresentationFormat>On-screen Show (4:3)</PresentationFormat>
  <Paragraphs>238</Paragraphs>
  <Slides>91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Calibri</vt:lpstr>
      <vt:lpstr>Times New Roman</vt:lpstr>
      <vt:lpstr>Wingdings</vt:lpstr>
      <vt:lpstr>Office Theme</vt:lpstr>
      <vt:lpstr>Introduction to Map Reduce</vt:lpstr>
      <vt:lpstr>Definition</vt:lpstr>
      <vt:lpstr> Benefits of MapReduce programming </vt:lpstr>
      <vt:lpstr>PowerPoint Presentation</vt:lpstr>
      <vt:lpstr>PowerPoint Presentation</vt:lpstr>
      <vt:lpstr>PowerPoint Presentation</vt:lpstr>
      <vt:lpstr>PowerPoint Presentation</vt:lpstr>
      <vt:lpstr>PowerPoint Presentation</vt:lpstr>
      <vt:lpstr>PowerPoint Presentation</vt:lpstr>
      <vt:lpstr> MapReduce -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MapReduce workflow</vt:lpstr>
      <vt:lpstr> MapReduce - API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Mapper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Why MapReduce? </vt:lpstr>
      <vt:lpstr>PowerPoint Presentation</vt:lpstr>
      <vt:lpstr>PowerPoint Presentation</vt:lpstr>
      <vt:lpstr>PowerPoint Presentation</vt:lpstr>
      <vt:lpstr>Map Reduce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MapReduce Architecture in Big Data with Example </vt:lpstr>
      <vt:lpstr>PowerPoint Presentation</vt:lpstr>
      <vt:lpstr>PowerPoint Presentation</vt:lpstr>
      <vt:lpstr>PowerPoint Presentation</vt:lpstr>
      <vt:lpstr>PowerPoint Presentation</vt:lpstr>
      <vt:lpstr>PowerPoint Presentation</vt:lpstr>
      <vt:lpstr>How MapReduce Organizes Work?</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Windows User</cp:lastModifiedBy>
  <cp:revision>28</cp:revision>
  <dcterms:created xsi:type="dcterms:W3CDTF">2006-08-16T00:00:00Z</dcterms:created>
  <dcterms:modified xsi:type="dcterms:W3CDTF">2024-02-14T07:27:04Z</dcterms:modified>
</cp:coreProperties>
</file>